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8" r:id="rId3"/>
    <p:sldId id="261" r:id="rId4"/>
    <p:sldId id="301" r:id="rId5"/>
    <p:sldId id="303" r:id="rId6"/>
    <p:sldId id="309" r:id="rId7"/>
    <p:sldId id="307" r:id="rId8"/>
    <p:sldId id="305" r:id="rId9"/>
    <p:sldId id="310" r:id="rId10"/>
    <p:sldId id="308" r:id="rId11"/>
    <p:sldId id="311" r:id="rId12"/>
    <p:sldId id="312" r:id="rId13"/>
    <p:sldId id="306" r:id="rId14"/>
    <p:sldId id="264" r:id="rId15"/>
    <p:sldId id="313" r:id="rId16"/>
    <p:sldId id="267" r:id="rId17"/>
    <p:sldId id="279" r:id="rId18"/>
    <p:sldId id="287" r:id="rId19"/>
    <p:sldId id="314" r:id="rId20"/>
    <p:sldId id="281" r:id="rId21"/>
    <p:sldId id="315" r:id="rId22"/>
    <p:sldId id="265" r:id="rId23"/>
    <p:sldId id="266" r:id="rId24"/>
    <p:sldId id="289" r:id="rId25"/>
    <p:sldId id="268" r:id="rId26"/>
    <p:sldId id="292" r:id="rId27"/>
    <p:sldId id="316" r:id="rId28"/>
    <p:sldId id="270" r:id="rId29"/>
    <p:sldId id="272" r:id="rId30"/>
    <p:sldId id="262" r:id="rId31"/>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6" d="100"/>
          <a:sy n="56" d="100"/>
        </p:scale>
        <p:origin x="10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359176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901883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77710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7413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963889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250885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262282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890135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468406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786602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4143837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750853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63586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713566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756723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2160150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91505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8/26/2024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5516919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time_continue=608&amp;v=OmJ-4B-mS-Y&amp;feature=emb_titl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149F43D-E43A-49B5-B781-48DF10A5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5720" y="968938"/>
            <a:ext cx="10278846" cy="4932523"/>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pic>
        <p:nvPicPr>
          <p:cNvPr id="5" name="Imagen 4" descr="Una caricatura de una persona">
            <a:extLst>
              <a:ext uri="{FF2B5EF4-FFF2-40B4-BE49-F238E27FC236}">
                <a16:creationId xmlns:a16="http://schemas.microsoft.com/office/drawing/2014/main" id="{C1097FDA-25AF-8623-9A50-A53C67C5E7DA}"/>
              </a:ext>
            </a:extLst>
          </p:cNvPr>
          <p:cNvPicPr>
            <a:picLocks noChangeAspect="1"/>
          </p:cNvPicPr>
          <p:nvPr/>
        </p:nvPicPr>
        <p:blipFill>
          <a:blip r:embed="rId3"/>
          <a:stretch>
            <a:fillRect/>
          </a:stretch>
        </p:blipFill>
        <p:spPr>
          <a:xfrm>
            <a:off x="0" y="22063"/>
            <a:ext cx="12192000" cy="6858000"/>
          </a:xfrm>
          <a:prstGeom prst="rect">
            <a:avLst/>
          </a:prstGeom>
        </p:spPr>
      </p:pic>
      <p:sp>
        <p:nvSpPr>
          <p:cNvPr id="6" name="CuadroTexto 5">
            <a:extLst>
              <a:ext uri="{FF2B5EF4-FFF2-40B4-BE49-F238E27FC236}">
                <a16:creationId xmlns:a16="http://schemas.microsoft.com/office/drawing/2014/main" id="{50D774A7-E6D3-4977-5AAC-AB377ED70D37}"/>
              </a:ext>
            </a:extLst>
          </p:cNvPr>
          <p:cNvSpPr txBox="1"/>
          <p:nvPr/>
        </p:nvSpPr>
        <p:spPr>
          <a:xfrm>
            <a:off x="2045970" y="1351235"/>
            <a:ext cx="245745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2800" b="0" i="0" u="none" strike="noStrike" kern="1200" cap="none" spc="0" normalizeH="0" baseline="0" noProof="0" dirty="0">
                <a:ln>
                  <a:noFill/>
                </a:ln>
                <a:solidFill>
                  <a:srgbClr val="FFFFFF"/>
                </a:solidFill>
                <a:effectLst/>
                <a:uLnTx/>
                <a:uFillTx/>
                <a:latin typeface="Gill Sans MT" panose="02040603050505030304"/>
                <a:ea typeface="+mn-ea"/>
                <a:cs typeface="+mn-cs"/>
              </a:rPr>
              <a:t>Lógica y Argumentación</a:t>
            </a:r>
          </a:p>
        </p:txBody>
      </p:sp>
      <p:sp>
        <p:nvSpPr>
          <p:cNvPr id="8" name="CuadroTexto 7">
            <a:extLst>
              <a:ext uri="{FF2B5EF4-FFF2-40B4-BE49-F238E27FC236}">
                <a16:creationId xmlns:a16="http://schemas.microsoft.com/office/drawing/2014/main" id="{FE69E117-FB61-00A9-8701-034FA6843E0C}"/>
              </a:ext>
            </a:extLst>
          </p:cNvPr>
          <p:cNvSpPr txBox="1"/>
          <p:nvPr/>
        </p:nvSpPr>
        <p:spPr>
          <a:xfrm>
            <a:off x="1241882" y="4552659"/>
            <a:ext cx="1608175"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2800" b="0" i="0" u="none" strike="noStrike" kern="1200" cap="none" spc="0" normalizeH="0" baseline="0" noProof="0" dirty="0">
                <a:ln>
                  <a:noFill/>
                </a:ln>
                <a:solidFill>
                  <a:srgbClr val="FFFFFF"/>
                </a:solidFill>
                <a:effectLst/>
                <a:uLnTx/>
                <a:uFillTx/>
                <a:latin typeface="Gill Sans MT" panose="02040603050505030304"/>
                <a:ea typeface="+mn-ea"/>
                <a:cs typeface="+mn-cs"/>
              </a:rPr>
              <a:t>2024.2</a:t>
            </a:r>
          </a:p>
        </p:txBody>
      </p:sp>
      <p:sp>
        <p:nvSpPr>
          <p:cNvPr id="9" name="CuadroTexto 8">
            <a:extLst>
              <a:ext uri="{FF2B5EF4-FFF2-40B4-BE49-F238E27FC236}">
                <a16:creationId xmlns:a16="http://schemas.microsoft.com/office/drawing/2014/main" id="{2029E2B1-76AE-8743-AC83-9CA86A24601E}"/>
              </a:ext>
            </a:extLst>
          </p:cNvPr>
          <p:cNvSpPr txBox="1"/>
          <p:nvPr/>
        </p:nvSpPr>
        <p:spPr>
          <a:xfrm>
            <a:off x="8214601" y="1629719"/>
            <a:ext cx="205645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srgbClr val="FFFFFF"/>
                </a:solidFill>
                <a:effectLst/>
                <a:uLnTx/>
                <a:uFillTx/>
                <a:latin typeface="Gill Sans MT" panose="02040603050505030304"/>
                <a:ea typeface="+mn-ea"/>
                <a:cs typeface="+mn-cs"/>
              </a:rPr>
              <a:t>1/ 2 / 8</a:t>
            </a:r>
            <a:endParaRPr kumimoji="0" lang="es-PE" sz="2800" b="0" i="0" u="none" strike="noStrike" kern="1200" cap="none" spc="0" normalizeH="0" baseline="0" noProof="0" dirty="0">
              <a:ln>
                <a:noFill/>
              </a:ln>
              <a:solidFill>
                <a:srgbClr val="FFFFFF"/>
              </a:solidFill>
              <a:effectLst/>
              <a:uLnTx/>
              <a:uFillTx/>
              <a:latin typeface="Gill Sans MT" panose="02040603050505030304"/>
              <a:ea typeface="+mn-ea"/>
              <a:cs typeface="+mn-cs"/>
            </a:endParaRPr>
          </a:p>
        </p:txBody>
      </p:sp>
    </p:spTree>
    <p:extLst>
      <p:ext uri="{BB962C8B-B14F-4D97-AF65-F5344CB8AC3E}">
        <p14:creationId xmlns:p14="http://schemas.microsoft.com/office/powerpoint/2010/main" val="173372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EF2C2AD8-5640-A84B-9E58-C47053CE575C}"/>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Cálculo intuitivo de consecuencia lógica</a:t>
            </a:r>
          </a:p>
        </p:txBody>
      </p:sp>
      <p:sp>
        <p:nvSpPr>
          <p:cNvPr id="3" name="Marcador de contenido 2">
            <a:extLst>
              <a:ext uri="{FF2B5EF4-FFF2-40B4-BE49-F238E27FC236}">
                <a16:creationId xmlns:a16="http://schemas.microsoft.com/office/drawing/2014/main" id="{91EE2213-F660-E84A-A40A-010219CB1897}"/>
              </a:ext>
            </a:extLst>
          </p:cNvPr>
          <p:cNvSpPr>
            <a:spLocks noGrp="1"/>
          </p:cNvSpPr>
          <p:nvPr>
            <p:ph idx="1"/>
          </p:nvPr>
        </p:nvSpPr>
        <p:spPr>
          <a:xfrm>
            <a:off x="626830" y="2735839"/>
            <a:ext cx="10927687" cy="3952240"/>
          </a:xfrm>
          <a:effectLst/>
        </p:spPr>
        <p:txBody>
          <a:bodyPr anchor="ctr">
            <a:normAutofit/>
          </a:bodyPr>
          <a:lstStyle/>
          <a:p>
            <a:pPr marL="36900" indent="0" algn="just">
              <a:buNone/>
            </a:pPr>
            <a:r>
              <a:rPr lang="es-ES_tradnl" sz="2800" b="1" dirty="0"/>
              <a:t>1.</a:t>
            </a:r>
          </a:p>
          <a:p>
            <a:pPr marL="36900" indent="0" algn="just">
              <a:buNone/>
            </a:pPr>
            <a:r>
              <a:rPr lang="es-ES_tradnl" sz="2800" dirty="0"/>
              <a:t>P1. O llueve o hace frío</a:t>
            </a:r>
          </a:p>
          <a:p>
            <a:pPr marL="36900" indent="0" algn="just">
              <a:buNone/>
            </a:pPr>
            <a:r>
              <a:rPr lang="es-ES_tradnl" sz="2800" dirty="0"/>
              <a:t>P2. No llueve</a:t>
            </a:r>
          </a:p>
          <a:p>
            <a:pPr marL="36900" indent="0" algn="just">
              <a:buNone/>
            </a:pPr>
            <a:r>
              <a:rPr lang="es-ES_tradnl" sz="2800" dirty="0"/>
              <a:t>C. Hace frío</a:t>
            </a:r>
          </a:p>
          <a:p>
            <a:pPr marL="36900" indent="0" algn="just">
              <a:buNone/>
            </a:pPr>
            <a:endParaRPr lang="es-ES_tradnl" sz="2800" dirty="0"/>
          </a:p>
          <a:p>
            <a:pPr marL="36900" indent="0" algn="just">
              <a:buNone/>
            </a:pPr>
            <a:r>
              <a:rPr lang="es-ES_tradnl" sz="2800" b="1" dirty="0"/>
              <a:t>El argumento1 </a:t>
            </a:r>
            <a:r>
              <a:rPr lang="es-ES_tradnl" sz="2800" b="1" u="sng" dirty="0"/>
              <a:t>						</a:t>
            </a:r>
            <a:r>
              <a:rPr lang="es-ES_tradnl" sz="2800" b="1" dirty="0"/>
              <a:t>.</a:t>
            </a:r>
          </a:p>
        </p:txBody>
      </p:sp>
    </p:spTree>
    <p:extLst>
      <p:ext uri="{BB962C8B-B14F-4D97-AF65-F5344CB8AC3E}">
        <p14:creationId xmlns:p14="http://schemas.microsoft.com/office/powerpoint/2010/main" val="416913701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EF2C2AD8-5640-A84B-9E58-C47053CE575C}"/>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Cálculo intuitivo de consecuencia lógica</a:t>
            </a:r>
          </a:p>
        </p:txBody>
      </p:sp>
      <p:sp>
        <p:nvSpPr>
          <p:cNvPr id="3" name="Marcador de contenido 2">
            <a:extLst>
              <a:ext uri="{FF2B5EF4-FFF2-40B4-BE49-F238E27FC236}">
                <a16:creationId xmlns:a16="http://schemas.microsoft.com/office/drawing/2014/main" id="{91EE2213-F660-E84A-A40A-010219CB1897}"/>
              </a:ext>
            </a:extLst>
          </p:cNvPr>
          <p:cNvSpPr>
            <a:spLocks noGrp="1"/>
          </p:cNvSpPr>
          <p:nvPr>
            <p:ph idx="1"/>
          </p:nvPr>
        </p:nvSpPr>
        <p:spPr>
          <a:xfrm>
            <a:off x="626830" y="2735839"/>
            <a:ext cx="10927687" cy="3952240"/>
          </a:xfrm>
          <a:effectLst/>
        </p:spPr>
        <p:txBody>
          <a:bodyPr anchor="ctr">
            <a:normAutofit/>
          </a:bodyPr>
          <a:lstStyle/>
          <a:p>
            <a:pPr marL="36900" indent="0" algn="just">
              <a:buNone/>
            </a:pPr>
            <a:r>
              <a:rPr lang="es-ES_tradnl" sz="2800" b="1" dirty="0"/>
              <a:t>2.</a:t>
            </a:r>
          </a:p>
          <a:p>
            <a:pPr marL="36900" indent="0" algn="just">
              <a:buNone/>
            </a:pPr>
            <a:r>
              <a:rPr lang="es-ES_tradnl" sz="2800" dirty="0"/>
              <a:t>P1. Algunos perros usan sombrero </a:t>
            </a:r>
          </a:p>
          <a:p>
            <a:pPr marL="36900" indent="0" algn="just">
              <a:buNone/>
            </a:pPr>
            <a:r>
              <a:rPr lang="es-ES_tradnl" sz="2800" dirty="0"/>
              <a:t>P2. Lucas es un perro</a:t>
            </a:r>
          </a:p>
          <a:p>
            <a:pPr marL="36900" indent="0" algn="just">
              <a:buNone/>
            </a:pPr>
            <a:r>
              <a:rPr lang="es-ES_tradnl" sz="2800" dirty="0"/>
              <a:t>C. Lucas usa sombrero</a:t>
            </a:r>
          </a:p>
          <a:p>
            <a:pPr marL="36900" indent="0" algn="just">
              <a:buNone/>
            </a:pPr>
            <a:endParaRPr lang="es-ES_tradnl" sz="2800" dirty="0"/>
          </a:p>
          <a:p>
            <a:pPr marL="36900" indent="0" algn="just">
              <a:buNone/>
            </a:pPr>
            <a:r>
              <a:rPr lang="es-ES_tradnl" sz="2800" b="1" dirty="0"/>
              <a:t>El argumento 2 </a:t>
            </a:r>
            <a:r>
              <a:rPr lang="es-ES_tradnl" sz="2800" b="1" u="sng" dirty="0"/>
              <a:t>						</a:t>
            </a:r>
            <a:r>
              <a:rPr lang="es-ES_tradnl" sz="2800" b="1" dirty="0"/>
              <a:t>.</a:t>
            </a:r>
          </a:p>
        </p:txBody>
      </p:sp>
    </p:spTree>
    <p:extLst>
      <p:ext uri="{BB962C8B-B14F-4D97-AF65-F5344CB8AC3E}">
        <p14:creationId xmlns:p14="http://schemas.microsoft.com/office/powerpoint/2010/main" val="214862643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EF2C2AD8-5640-A84B-9E58-C47053CE575C}"/>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Cálculo intuitivo de consecuencia lógica</a:t>
            </a:r>
          </a:p>
        </p:txBody>
      </p:sp>
      <p:sp>
        <p:nvSpPr>
          <p:cNvPr id="3" name="Marcador de contenido 2">
            <a:extLst>
              <a:ext uri="{FF2B5EF4-FFF2-40B4-BE49-F238E27FC236}">
                <a16:creationId xmlns:a16="http://schemas.microsoft.com/office/drawing/2014/main" id="{91EE2213-F660-E84A-A40A-010219CB1897}"/>
              </a:ext>
            </a:extLst>
          </p:cNvPr>
          <p:cNvSpPr>
            <a:spLocks noGrp="1"/>
          </p:cNvSpPr>
          <p:nvPr>
            <p:ph idx="1"/>
          </p:nvPr>
        </p:nvSpPr>
        <p:spPr>
          <a:xfrm>
            <a:off x="626830" y="2735839"/>
            <a:ext cx="10927687" cy="3952240"/>
          </a:xfrm>
          <a:effectLst/>
        </p:spPr>
        <p:txBody>
          <a:bodyPr anchor="ctr">
            <a:normAutofit/>
          </a:bodyPr>
          <a:lstStyle/>
          <a:p>
            <a:pPr marL="36900" indent="0" algn="just">
              <a:buNone/>
            </a:pPr>
            <a:r>
              <a:rPr lang="es-ES_tradnl" sz="2800" b="1" dirty="0"/>
              <a:t>3.</a:t>
            </a:r>
          </a:p>
          <a:p>
            <a:pPr marL="36900" indent="0" algn="just">
              <a:buNone/>
            </a:pPr>
            <a:r>
              <a:rPr lang="es-ES_tradnl" sz="2800" dirty="0"/>
              <a:t>C. Vallejo es Vallejo.</a:t>
            </a:r>
          </a:p>
          <a:p>
            <a:pPr marL="36900" indent="0" algn="just">
              <a:buNone/>
            </a:pPr>
            <a:endParaRPr lang="es-ES_tradnl" sz="2800" dirty="0"/>
          </a:p>
          <a:p>
            <a:pPr marL="36900" indent="0" algn="just">
              <a:buNone/>
            </a:pPr>
            <a:r>
              <a:rPr lang="es-ES_tradnl" sz="2800" b="1" dirty="0"/>
              <a:t>El argumento no hipotético 3 </a:t>
            </a:r>
            <a:r>
              <a:rPr lang="es-ES_tradnl" sz="2800" b="1" u="sng" dirty="0"/>
              <a:t>						</a:t>
            </a:r>
            <a:r>
              <a:rPr lang="es-ES_tradnl" sz="2800" b="1" dirty="0"/>
              <a:t>.</a:t>
            </a:r>
          </a:p>
        </p:txBody>
      </p:sp>
    </p:spTree>
    <p:extLst>
      <p:ext uri="{BB962C8B-B14F-4D97-AF65-F5344CB8AC3E}">
        <p14:creationId xmlns:p14="http://schemas.microsoft.com/office/powerpoint/2010/main" val="93434857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D462DD59-6D5C-654B-9799-A42B2DC72591}"/>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Caso polémico de consecuencia lógica</a:t>
            </a:r>
          </a:p>
        </p:txBody>
      </p:sp>
      <p:sp>
        <p:nvSpPr>
          <p:cNvPr id="3" name="Marcador de contenido 2">
            <a:extLst>
              <a:ext uri="{FF2B5EF4-FFF2-40B4-BE49-F238E27FC236}">
                <a16:creationId xmlns:a16="http://schemas.microsoft.com/office/drawing/2014/main" id="{BD553DD4-9158-8846-A85E-E3173F4212AA}"/>
              </a:ext>
            </a:extLst>
          </p:cNvPr>
          <p:cNvSpPr>
            <a:spLocks noGrp="1"/>
          </p:cNvSpPr>
          <p:nvPr>
            <p:ph idx="1"/>
          </p:nvPr>
        </p:nvSpPr>
        <p:spPr>
          <a:xfrm>
            <a:off x="913795" y="3070927"/>
            <a:ext cx="10353762" cy="3045558"/>
          </a:xfrm>
          <a:effectLst/>
        </p:spPr>
        <p:txBody>
          <a:bodyPr anchor="ctr">
            <a:normAutofit lnSpcReduction="10000"/>
          </a:bodyPr>
          <a:lstStyle/>
          <a:p>
            <a:pPr marL="36900" indent="0">
              <a:buNone/>
            </a:pPr>
            <a:endParaRPr lang="es-ES_tradnl" b="1" dirty="0"/>
          </a:p>
          <a:p>
            <a:pPr marL="36900" indent="0" algn="just">
              <a:buNone/>
            </a:pPr>
            <a:r>
              <a:rPr lang="es-ES_tradnl" b="1" dirty="0"/>
              <a:t>Todo argumento con un conjunto inconsistente de premisas se sigue por consecuencia lógica, sea cual sea su conclusión.   </a:t>
            </a:r>
          </a:p>
          <a:p>
            <a:pPr marL="36900" indent="0">
              <a:buNone/>
            </a:pPr>
            <a:endParaRPr lang="es-ES_tradnl" dirty="0"/>
          </a:p>
          <a:p>
            <a:pPr marL="36900" indent="0" algn="just">
              <a:buNone/>
            </a:pPr>
            <a:r>
              <a:rPr lang="es-ES_tradnl" b="1" dirty="0"/>
              <a:t>E</a:t>
            </a:r>
            <a:r>
              <a:rPr lang="es-ES_tradnl" b="1" i="1" dirty="0"/>
              <a:t>x falso </a:t>
            </a:r>
            <a:r>
              <a:rPr lang="es-ES_tradnl" b="1" i="1" dirty="0" err="1"/>
              <a:t>quodlibet</a:t>
            </a:r>
            <a:r>
              <a:rPr lang="es-ES_tradnl" b="1" i="1" dirty="0"/>
              <a:t> (EFQ)</a:t>
            </a:r>
            <a:r>
              <a:rPr lang="es-ES_tradnl" b="1" dirty="0"/>
              <a:t> o principio de explosión</a:t>
            </a:r>
          </a:p>
          <a:p>
            <a:pPr marL="36900" indent="0" algn="just">
              <a:buNone/>
            </a:pPr>
            <a:r>
              <a:rPr lang="es-ES_tradnl" dirty="0"/>
              <a:t>De información inconsistente se sigue lógicamente cualquier cosa. Ya que el principio de no contradicción se ha violado en las premisas, las regulaciones para la evaluación de la consecuencia lógica dejan de operar y cualquier conclusión se sigue lógicamente de ellas.</a:t>
            </a:r>
            <a:endParaRPr lang="es-ES_tradnl" b="1" dirty="0"/>
          </a:p>
        </p:txBody>
      </p:sp>
    </p:spTree>
    <p:extLst>
      <p:ext uri="{BB962C8B-B14F-4D97-AF65-F5344CB8AC3E}">
        <p14:creationId xmlns:p14="http://schemas.microsoft.com/office/powerpoint/2010/main" val="256499369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35F2534E-7551-1F49-969A-22117279F80B}"/>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Formas y lenguajes formales</a:t>
            </a:r>
          </a:p>
        </p:txBody>
      </p:sp>
      <p:sp>
        <p:nvSpPr>
          <p:cNvPr id="3" name="Marcador de contenido 2">
            <a:extLst>
              <a:ext uri="{FF2B5EF4-FFF2-40B4-BE49-F238E27FC236}">
                <a16:creationId xmlns:a16="http://schemas.microsoft.com/office/drawing/2014/main" id="{C0EFCE9F-564B-444A-9077-2B779D911F85}"/>
              </a:ext>
            </a:extLst>
          </p:cNvPr>
          <p:cNvSpPr>
            <a:spLocks noGrp="1"/>
          </p:cNvSpPr>
          <p:nvPr>
            <p:ph idx="1"/>
          </p:nvPr>
        </p:nvSpPr>
        <p:spPr>
          <a:xfrm>
            <a:off x="913794" y="2752966"/>
            <a:ext cx="10353762" cy="3934895"/>
          </a:xfrm>
          <a:effectLst/>
        </p:spPr>
        <p:txBody>
          <a:bodyPr anchor="ctr">
            <a:normAutofit/>
          </a:bodyPr>
          <a:lstStyle/>
          <a:p>
            <a:pPr marL="36900" indent="0" algn="just">
              <a:lnSpc>
                <a:spcPct val="90000"/>
              </a:lnSpc>
              <a:buNone/>
            </a:pPr>
            <a:endParaRPr lang="es-ES_tradnl" sz="2400" dirty="0">
              <a:solidFill>
                <a:srgbClr val="FF0000"/>
              </a:solidFill>
            </a:endParaRPr>
          </a:p>
          <a:p>
            <a:pPr algn="just">
              <a:lnSpc>
                <a:spcPct val="90000"/>
              </a:lnSpc>
            </a:pPr>
            <a:r>
              <a:rPr lang="es-ES_tradnl" sz="2400" dirty="0">
                <a:solidFill>
                  <a:schemeClr val="tx1"/>
                </a:solidFill>
              </a:rPr>
              <a:t>Una forma es una unidad de información formal (lógica o matemática) que puede expresarse, imperfectamente, a través de un </a:t>
            </a:r>
            <a:r>
              <a:rPr lang="es-ES_tradnl" sz="2400" b="1" dirty="0">
                <a:solidFill>
                  <a:schemeClr val="tx1"/>
                </a:solidFill>
              </a:rPr>
              <a:t>lenguaje natural</a:t>
            </a:r>
            <a:r>
              <a:rPr lang="es-ES_tradnl" sz="2400" dirty="0">
                <a:solidFill>
                  <a:schemeClr val="tx1"/>
                </a:solidFill>
              </a:rPr>
              <a:t>, y, de manera perfecta, a través de un </a:t>
            </a:r>
            <a:r>
              <a:rPr lang="es-ES_tradnl" sz="2400" b="1" dirty="0">
                <a:solidFill>
                  <a:schemeClr val="tx1"/>
                </a:solidFill>
              </a:rPr>
              <a:t>lenguaje formal</a:t>
            </a:r>
            <a:r>
              <a:rPr lang="es-ES_tradnl" sz="2400" dirty="0">
                <a:solidFill>
                  <a:schemeClr val="tx1"/>
                </a:solidFill>
              </a:rPr>
              <a:t>. </a:t>
            </a:r>
          </a:p>
          <a:p>
            <a:pPr algn="just">
              <a:lnSpc>
                <a:spcPct val="90000"/>
              </a:lnSpc>
            </a:pPr>
            <a:endParaRPr lang="es-ES_tradnl" sz="2400" dirty="0"/>
          </a:p>
          <a:p>
            <a:pPr algn="just">
              <a:lnSpc>
                <a:spcPct val="90000"/>
              </a:lnSpc>
            </a:pPr>
            <a:r>
              <a:rPr lang="es-ES_tradnl" sz="2400" dirty="0"/>
              <a:t>Los lenguajes formales (lógicos o matemáticos) permiten elaborar conjuntos de oraciones y argumentos que contienen solo información formal. Este tipo de unidades se llaman </a:t>
            </a:r>
            <a:r>
              <a:rPr lang="es-ES_tradnl" sz="2400" b="1" dirty="0"/>
              <a:t>fórmulas</a:t>
            </a:r>
            <a:r>
              <a:rPr lang="es-ES_tradnl" sz="2400" dirty="0"/>
              <a:t>.</a:t>
            </a:r>
            <a:endParaRPr lang="es-ES_tradnl" sz="1800" dirty="0"/>
          </a:p>
          <a:p>
            <a:pPr>
              <a:lnSpc>
                <a:spcPct val="90000"/>
              </a:lnSpc>
            </a:pPr>
            <a:endParaRPr lang="es-ES_tradnl" sz="1700" dirty="0"/>
          </a:p>
        </p:txBody>
      </p:sp>
    </p:spTree>
    <p:extLst>
      <p:ext uri="{BB962C8B-B14F-4D97-AF65-F5344CB8AC3E}">
        <p14:creationId xmlns:p14="http://schemas.microsoft.com/office/powerpoint/2010/main" val="82856903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35F2534E-7551-1F49-969A-22117279F80B}"/>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Formas y lenguajes formales</a:t>
            </a:r>
          </a:p>
        </p:txBody>
      </p:sp>
      <p:sp>
        <p:nvSpPr>
          <p:cNvPr id="3" name="Marcador de contenido 2">
            <a:extLst>
              <a:ext uri="{FF2B5EF4-FFF2-40B4-BE49-F238E27FC236}">
                <a16:creationId xmlns:a16="http://schemas.microsoft.com/office/drawing/2014/main" id="{C0EFCE9F-564B-444A-9077-2B779D911F85}"/>
              </a:ext>
            </a:extLst>
          </p:cNvPr>
          <p:cNvSpPr>
            <a:spLocks noGrp="1"/>
          </p:cNvSpPr>
          <p:nvPr>
            <p:ph idx="1"/>
          </p:nvPr>
        </p:nvSpPr>
        <p:spPr>
          <a:xfrm>
            <a:off x="913794" y="2752966"/>
            <a:ext cx="10353762" cy="3934895"/>
          </a:xfrm>
          <a:effectLst/>
        </p:spPr>
        <p:txBody>
          <a:bodyPr anchor="ctr">
            <a:normAutofit/>
          </a:bodyPr>
          <a:lstStyle/>
          <a:p>
            <a:pPr marL="36900" indent="0" algn="just">
              <a:lnSpc>
                <a:spcPct val="90000"/>
              </a:lnSpc>
              <a:buNone/>
            </a:pPr>
            <a:endParaRPr lang="es-ES_tradnl" dirty="0">
              <a:solidFill>
                <a:srgbClr val="FF0000"/>
              </a:solidFill>
            </a:endParaRPr>
          </a:p>
          <a:p>
            <a:pPr algn="just">
              <a:lnSpc>
                <a:spcPct val="90000"/>
              </a:lnSpc>
            </a:pPr>
            <a:r>
              <a:rPr lang="es-ES_tradnl" sz="2400" dirty="0"/>
              <a:t>Un lenguaje formal (lógico o matemático) se define según determinadas reglas sintácticas y semánticas que se aplican recursivamente. Estas permiten </a:t>
            </a:r>
            <a:r>
              <a:rPr lang="es-ES_tradnl" sz="2400" b="1" dirty="0"/>
              <a:t>evaluar todas las fórmulas </a:t>
            </a:r>
            <a:r>
              <a:rPr lang="es-ES_tradnl" sz="2400" dirty="0"/>
              <a:t>elaborables en dicho lenguaje </a:t>
            </a:r>
            <a:r>
              <a:rPr lang="es-ES_tradnl" sz="2400" b="1" dirty="0"/>
              <a:t>para determinar si son consistentes, inconsistentes, válidas o inválidas.</a:t>
            </a:r>
          </a:p>
          <a:p>
            <a:pPr>
              <a:lnSpc>
                <a:spcPct val="90000"/>
              </a:lnSpc>
            </a:pPr>
            <a:endParaRPr lang="es-ES_tradnl" sz="1700" dirty="0"/>
          </a:p>
          <a:p>
            <a:pPr>
              <a:lnSpc>
                <a:spcPct val="90000"/>
              </a:lnSpc>
            </a:pPr>
            <a:endParaRPr lang="es-ES_tradnl" sz="1700" dirty="0"/>
          </a:p>
        </p:txBody>
      </p:sp>
    </p:spTree>
    <p:extLst>
      <p:ext uri="{BB962C8B-B14F-4D97-AF65-F5344CB8AC3E}">
        <p14:creationId xmlns:p14="http://schemas.microsoft.com/office/powerpoint/2010/main" val="391895270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D91A5E4C-21CC-6D40-84DD-4F741BB98BEF}"/>
              </a:ext>
            </a:extLst>
          </p:cNvPr>
          <p:cNvSpPr>
            <a:spLocks noGrp="1"/>
          </p:cNvSpPr>
          <p:nvPr>
            <p:ph type="title"/>
          </p:nvPr>
        </p:nvSpPr>
        <p:spPr>
          <a:xfrm>
            <a:off x="664067" y="741515"/>
            <a:ext cx="10853217" cy="1633340"/>
          </a:xfrm>
        </p:spPr>
        <p:txBody>
          <a:bodyPr>
            <a:normAutofit/>
          </a:bodyPr>
          <a:lstStyle/>
          <a:p>
            <a:r>
              <a:rPr lang="es-ES_tradnl" sz="4800" dirty="0">
                <a:solidFill>
                  <a:srgbClr val="FFFFFF"/>
                </a:solidFill>
              </a:rPr>
              <a:t>Propiedades formales</a:t>
            </a:r>
          </a:p>
        </p:txBody>
      </p:sp>
      <p:sp>
        <p:nvSpPr>
          <p:cNvPr id="3" name="Marcador de contenido 2">
            <a:extLst>
              <a:ext uri="{FF2B5EF4-FFF2-40B4-BE49-F238E27FC236}">
                <a16:creationId xmlns:a16="http://schemas.microsoft.com/office/drawing/2014/main" id="{1DFF9C98-B98E-5845-B175-0D439548C186}"/>
              </a:ext>
            </a:extLst>
          </p:cNvPr>
          <p:cNvSpPr>
            <a:spLocks noGrp="1"/>
          </p:cNvSpPr>
          <p:nvPr>
            <p:ph idx="1"/>
          </p:nvPr>
        </p:nvSpPr>
        <p:spPr>
          <a:xfrm>
            <a:off x="664066" y="3070927"/>
            <a:ext cx="10853217" cy="3045558"/>
          </a:xfrm>
          <a:effectLst/>
        </p:spPr>
        <p:txBody>
          <a:bodyPr anchor="ctr">
            <a:normAutofit lnSpcReduction="10000"/>
          </a:bodyPr>
          <a:lstStyle/>
          <a:p>
            <a:pPr marL="36900" indent="0">
              <a:buNone/>
            </a:pPr>
            <a:endParaRPr lang="es-ES_tradnl" dirty="0"/>
          </a:p>
          <a:p>
            <a:pPr marL="36900" indent="0">
              <a:buNone/>
            </a:pPr>
            <a:r>
              <a:rPr lang="es-ES_tradnl" sz="2400" dirty="0"/>
              <a:t>Las fórmulas del lenguaje de un sistema formal </a:t>
            </a:r>
            <a:r>
              <a:rPr lang="es-ES_tradnl" sz="2400" i="1" dirty="0"/>
              <a:t>L</a:t>
            </a:r>
            <a:r>
              <a:rPr lang="es-ES_tradnl" sz="2400" dirty="0"/>
              <a:t> pueden clasificarse como:</a:t>
            </a:r>
            <a:r>
              <a:rPr lang="es-ES_tradnl" sz="2400" i="1" dirty="0"/>
              <a:t> </a:t>
            </a:r>
          </a:p>
          <a:p>
            <a:pPr marL="494100" indent="-457200">
              <a:buAutoNum type="alphaLcPeriod"/>
            </a:pPr>
            <a:r>
              <a:rPr lang="es-ES_tradnl" sz="2400" b="1" dirty="0"/>
              <a:t>consistentes </a:t>
            </a:r>
            <a:r>
              <a:rPr lang="es-ES_tradnl" sz="2400" i="1" dirty="0" err="1"/>
              <a:t>sii</a:t>
            </a:r>
            <a:r>
              <a:rPr lang="es-ES_tradnl" sz="2400" i="1" dirty="0"/>
              <a:t> </a:t>
            </a:r>
            <a:r>
              <a:rPr lang="es-ES_tradnl" sz="2400" dirty="0"/>
              <a:t>expresan una forma </a:t>
            </a:r>
            <a:r>
              <a:rPr lang="es-ES_tradnl" sz="2400" b="1" dirty="0"/>
              <a:t>posible </a:t>
            </a:r>
            <a:r>
              <a:rPr lang="es-ES_tradnl" sz="2400" dirty="0"/>
              <a:t>en </a:t>
            </a:r>
            <a:r>
              <a:rPr lang="es-ES_tradnl" sz="2400" i="1" dirty="0"/>
              <a:t>L</a:t>
            </a:r>
            <a:endParaRPr lang="es-ES_tradnl" sz="2400" b="1" i="1" dirty="0"/>
          </a:p>
          <a:p>
            <a:pPr marL="494100" indent="-457200">
              <a:buFont typeface="Wingdings 2" charset="2"/>
              <a:buAutoNum type="alphaLcPeriod"/>
            </a:pPr>
            <a:r>
              <a:rPr lang="es-ES_tradnl" sz="2400" b="1" dirty="0"/>
              <a:t>inconsistentes </a:t>
            </a:r>
            <a:r>
              <a:rPr lang="es-ES_tradnl" sz="2400" i="1" dirty="0" err="1"/>
              <a:t>sii</a:t>
            </a:r>
            <a:r>
              <a:rPr lang="es-ES_tradnl" sz="2400" i="1" dirty="0"/>
              <a:t> </a:t>
            </a:r>
            <a:r>
              <a:rPr lang="es-ES_tradnl" sz="2400" dirty="0"/>
              <a:t>expresan una forma </a:t>
            </a:r>
            <a:r>
              <a:rPr lang="es-ES_tradnl" sz="2400" b="1" dirty="0"/>
              <a:t>imposible </a:t>
            </a:r>
            <a:r>
              <a:rPr lang="es-ES_tradnl" sz="2400" dirty="0"/>
              <a:t>en </a:t>
            </a:r>
            <a:r>
              <a:rPr lang="es-ES_tradnl" sz="2400" i="1" dirty="0"/>
              <a:t>L</a:t>
            </a:r>
            <a:endParaRPr lang="es-ES_tradnl" sz="2400" b="1" i="1" dirty="0"/>
          </a:p>
          <a:p>
            <a:pPr marL="494100" indent="-457200">
              <a:buFont typeface="Wingdings 2" charset="2"/>
              <a:buAutoNum type="alphaLcPeriod"/>
            </a:pPr>
            <a:r>
              <a:rPr lang="es-ES_tradnl" sz="2400" b="1" dirty="0"/>
              <a:t>válidas </a:t>
            </a:r>
            <a:r>
              <a:rPr lang="es-ES_tradnl" sz="2400" i="1" dirty="0" err="1"/>
              <a:t>sii</a:t>
            </a:r>
            <a:r>
              <a:rPr lang="es-ES_tradnl" sz="2400" i="1" dirty="0"/>
              <a:t> </a:t>
            </a:r>
            <a:r>
              <a:rPr lang="es-ES_tradnl" sz="2400" dirty="0"/>
              <a:t>expresan una forma </a:t>
            </a:r>
            <a:r>
              <a:rPr lang="es-ES_tradnl" sz="2400" b="1" dirty="0"/>
              <a:t>necesaria </a:t>
            </a:r>
            <a:r>
              <a:rPr lang="es-ES_tradnl" sz="2400" dirty="0"/>
              <a:t>en </a:t>
            </a:r>
            <a:r>
              <a:rPr lang="es-ES_tradnl" sz="2400" i="1" dirty="0"/>
              <a:t>L</a:t>
            </a:r>
            <a:endParaRPr lang="es-ES_tradnl" sz="2400" b="1" i="1" dirty="0"/>
          </a:p>
          <a:p>
            <a:pPr marL="494100" indent="-457200">
              <a:buFont typeface="Wingdings 2" charset="2"/>
              <a:buAutoNum type="alphaLcPeriod"/>
            </a:pPr>
            <a:r>
              <a:rPr lang="es-ES_tradnl" sz="2400" b="1" dirty="0"/>
              <a:t>inválidas</a:t>
            </a:r>
            <a:r>
              <a:rPr lang="es-ES_tradnl" sz="2400" dirty="0"/>
              <a:t> </a:t>
            </a:r>
            <a:r>
              <a:rPr lang="es-ES_tradnl" sz="2400" i="1" dirty="0" err="1"/>
              <a:t>sii</a:t>
            </a:r>
            <a:r>
              <a:rPr lang="es-ES_tradnl" sz="2400" i="1" dirty="0"/>
              <a:t> </a:t>
            </a:r>
            <a:r>
              <a:rPr lang="es-ES_tradnl" sz="2400" dirty="0"/>
              <a:t>expresan una forma </a:t>
            </a:r>
            <a:r>
              <a:rPr lang="es-ES_tradnl" sz="2400" b="1" dirty="0"/>
              <a:t>no necesaria </a:t>
            </a:r>
            <a:r>
              <a:rPr lang="es-ES_tradnl" sz="2400" dirty="0"/>
              <a:t>en </a:t>
            </a:r>
            <a:r>
              <a:rPr lang="es-ES_tradnl" sz="2400" i="1" dirty="0"/>
              <a:t>L</a:t>
            </a:r>
            <a:endParaRPr lang="es-ES_tradnl" sz="2400" b="1" i="1" dirty="0"/>
          </a:p>
          <a:p>
            <a:endParaRPr lang="es-ES_tradnl" dirty="0"/>
          </a:p>
        </p:txBody>
      </p:sp>
    </p:spTree>
    <p:extLst>
      <p:ext uri="{BB962C8B-B14F-4D97-AF65-F5344CB8AC3E}">
        <p14:creationId xmlns:p14="http://schemas.microsoft.com/office/powerpoint/2010/main" val="364112369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3684C"/>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26556-CD50-9D49-BDD2-A2FB091DD07C}"/>
              </a:ext>
            </a:extLst>
          </p:cNvPr>
          <p:cNvSpPr>
            <a:spLocks noGrp="1"/>
          </p:cNvSpPr>
          <p:nvPr>
            <p:ph type="title"/>
          </p:nvPr>
        </p:nvSpPr>
        <p:spPr>
          <a:xfrm>
            <a:off x="919119" y="203200"/>
            <a:ext cx="10353762" cy="1257300"/>
          </a:xfrm>
        </p:spPr>
        <p:txBody>
          <a:bodyPr/>
          <a:lstStyle/>
          <a:p>
            <a:r>
              <a:rPr lang="es-ES_tradnl" dirty="0"/>
              <a:t>Cálculo oracional</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809D4A4-0FE7-1D43-8BD5-CCA5FC86BA5D}"/>
                  </a:ext>
                </a:extLst>
              </p:cNvPr>
              <p:cNvSpPr>
                <a:spLocks noGrp="1"/>
              </p:cNvSpPr>
              <p:nvPr>
                <p:ph idx="1"/>
              </p:nvPr>
            </p:nvSpPr>
            <p:spPr>
              <a:xfrm>
                <a:off x="919119" y="1460500"/>
                <a:ext cx="10353762" cy="4870450"/>
              </a:xfrm>
            </p:spPr>
            <p:txBody>
              <a:bodyPr>
                <a:normAutofit fontScale="92500" lnSpcReduction="10000"/>
              </a:bodyPr>
              <a:lstStyle/>
              <a:p>
                <a:pPr marL="36900" indent="0">
                  <a:buNone/>
                </a:pPr>
                <a:endParaRPr lang="es-ES_tradnl" b="1" dirty="0"/>
              </a:p>
              <a:p>
                <a:pPr marL="36900" indent="0">
                  <a:buNone/>
                </a:pPr>
                <a:endParaRPr lang="es-ES_tradnl" b="1" dirty="0"/>
              </a:p>
              <a:p>
                <a:pPr marL="36900" indent="0">
                  <a:buNone/>
                </a:pPr>
                <a:r>
                  <a:rPr lang="es-ES_tradnl" sz="2800" b="1" dirty="0"/>
                  <a:t>A. </a:t>
                </a:r>
                <a14:m>
                  <m:oMath xmlns:m="http://schemas.openxmlformats.org/officeDocument/2006/math">
                    <m:r>
                      <a:rPr lang="es-ES_tradnl" sz="2800" i="1" dirty="0" smtClean="0">
                        <a:latin typeface="Cambria Math" panose="02040503050406030204" pitchFamily="18" charset="0"/>
                      </a:rPr>
                      <m:t>𝑥</m:t>
                    </m:r>
                    <m:r>
                      <a:rPr lang="es-ES_tradnl" sz="2800" i="1" dirty="0" smtClean="0">
                        <a:latin typeface="Cambria Math" panose="02040503050406030204" pitchFamily="18" charset="0"/>
                      </a:rPr>
                      <m:t>=1</m:t>
                    </m:r>
                  </m:oMath>
                </a14:m>
                <a:r>
                  <a:rPr lang="es-ES_tradnl" sz="2800" dirty="0"/>
                  <a:t> o </a:t>
                </a:r>
                <a14:m>
                  <m:oMath xmlns:m="http://schemas.openxmlformats.org/officeDocument/2006/math">
                    <m:r>
                      <a:rPr lang="es-ES" sz="2800" b="0" i="1" dirty="0" smtClean="0">
                        <a:latin typeface="Cambria Math" panose="02040503050406030204" pitchFamily="18" charset="0"/>
                      </a:rPr>
                      <m:t>𝑥</m:t>
                    </m:r>
                    <m:r>
                      <a:rPr lang="es-ES_tradnl" sz="2800" i="1" dirty="0">
                        <a:latin typeface="Cambria Math" panose="02040503050406030204" pitchFamily="18" charset="0"/>
                      </a:rPr>
                      <m:t>=2</m:t>
                    </m:r>
                  </m:oMath>
                </a14:m>
                <a:r>
                  <a:rPr lang="es-ES_tradnl" sz="2800" dirty="0"/>
                  <a:t>.  Pero, </a:t>
                </a:r>
                <a14:m>
                  <m:oMath xmlns:m="http://schemas.openxmlformats.org/officeDocument/2006/math">
                    <m:r>
                      <a:rPr lang="es-ES" sz="2800" b="0" i="1" dirty="0" smtClean="0">
                        <a:latin typeface="Cambria Math" panose="02040503050406030204" pitchFamily="18" charset="0"/>
                        <a:ea typeface="Cambria Math" panose="02040503050406030204" pitchFamily="18" charset="0"/>
                      </a:rPr>
                      <m:t>𝑥</m:t>
                    </m:r>
                    <m:r>
                      <a:rPr lang="es-ES_tradnl" sz="2800" i="1" dirty="0" smtClean="0">
                        <a:latin typeface="Cambria Math" panose="02040503050406030204" pitchFamily="18" charset="0"/>
                        <a:ea typeface="Cambria Math" panose="02040503050406030204" pitchFamily="18" charset="0"/>
                      </a:rPr>
                      <m:t>≠</m:t>
                    </m:r>
                    <m:r>
                      <a:rPr lang="es-ES" sz="2800" b="0" i="1" dirty="0" smtClean="0">
                        <a:latin typeface="Cambria Math" panose="02040503050406030204" pitchFamily="18" charset="0"/>
                        <a:ea typeface="Cambria Math" panose="02040503050406030204" pitchFamily="18" charset="0"/>
                      </a:rPr>
                      <m:t>2</m:t>
                    </m:r>
                  </m:oMath>
                </a14:m>
                <a:r>
                  <a:rPr lang="es-ES_tradnl" sz="2800" dirty="0"/>
                  <a:t> . Por lo tanto, </a:t>
                </a:r>
                <a14:m>
                  <m:oMath xmlns:m="http://schemas.openxmlformats.org/officeDocument/2006/math">
                    <m:r>
                      <a:rPr lang="es-ES_tradnl" sz="2800" i="1" dirty="0">
                        <a:latin typeface="Cambria Math" panose="02040503050406030204" pitchFamily="18" charset="0"/>
                      </a:rPr>
                      <m:t>𝑥</m:t>
                    </m:r>
                    <m:r>
                      <a:rPr lang="es-ES_tradnl" sz="2800" i="1" dirty="0">
                        <a:latin typeface="Cambria Math" panose="02040503050406030204" pitchFamily="18" charset="0"/>
                      </a:rPr>
                      <m:t>=1</m:t>
                    </m:r>
                  </m:oMath>
                </a14:m>
                <a:r>
                  <a:rPr lang="es-ES_tradnl" sz="2800" dirty="0"/>
                  <a:t>.</a:t>
                </a:r>
                <a:endParaRPr lang="es-ES_tradnl" sz="2800" u="sng" dirty="0"/>
              </a:p>
              <a:p>
                <a:pPr marL="36900" indent="0">
                  <a:buNone/>
                </a:pPr>
                <a:r>
                  <a:rPr lang="es-ES_tradnl" sz="2800" b="1" dirty="0"/>
                  <a:t>A’. </a:t>
                </a:r>
                <a:r>
                  <a:rPr lang="es-ES_tradnl" sz="2800" dirty="0"/>
                  <a:t>César Vallejo es peruano</a:t>
                </a:r>
                <a:r>
                  <a:rPr lang="es-ES_tradnl" sz="2800" b="1" dirty="0"/>
                  <a:t> </a:t>
                </a:r>
                <a:r>
                  <a:rPr lang="es-ES_tradnl" sz="2800" dirty="0"/>
                  <a:t>o vive en París. Pero, no sucede que viva en París. Por lo tanto, es peruano.</a:t>
                </a:r>
              </a:p>
              <a:p>
                <a:pPr marL="36900" indent="0">
                  <a:buNone/>
                </a:pPr>
                <a:endParaRPr lang="es-ES_tradnl" sz="2800" dirty="0"/>
              </a:p>
              <a:p>
                <a:pPr marL="36900" indent="0">
                  <a:buNone/>
                </a:pPr>
                <a:r>
                  <a:rPr lang="es-ES_tradnl" sz="2800" b="1" dirty="0">
                    <a:solidFill>
                      <a:srgbClr val="FFFF00"/>
                    </a:solidFill>
                  </a:rPr>
                  <a:t>Estos argumentos son </a:t>
                </a:r>
                <a:r>
                  <a:rPr lang="es-ES_tradnl" sz="2800" b="1" u="sng" dirty="0"/>
                  <a:t>					</a:t>
                </a:r>
                <a:r>
                  <a:rPr lang="es-ES_tradnl" sz="2800" b="1" dirty="0">
                    <a:solidFill>
                      <a:srgbClr val="FFFF00"/>
                    </a:solidFill>
                  </a:rPr>
                  <a:t>. </a:t>
                </a:r>
              </a:p>
              <a:p>
                <a:pPr marL="36900" indent="0">
                  <a:buNone/>
                </a:pPr>
                <a:endParaRPr lang="es-ES_tradnl" sz="2800" b="1" dirty="0">
                  <a:solidFill>
                    <a:srgbClr val="FFFF00"/>
                  </a:solidFill>
                </a:endParaRPr>
              </a:p>
              <a:p>
                <a:pPr marL="36900" indent="0">
                  <a:buNone/>
                </a:pPr>
                <a:r>
                  <a:rPr lang="es-ES_tradnl" sz="2800" b="1" dirty="0">
                    <a:solidFill>
                      <a:srgbClr val="FFFF00"/>
                    </a:solidFill>
                  </a:rPr>
                  <a:t>En ambos argumentos, el conjunto de oraciones formado por sus premisas y su conclusión es </a:t>
                </a:r>
                <a:r>
                  <a:rPr lang="es-ES_tradnl" sz="2800" b="1" u="sng" dirty="0"/>
                  <a:t>						</a:t>
                </a:r>
                <a:r>
                  <a:rPr lang="es-ES_tradnl" sz="2800" b="1" dirty="0">
                    <a:solidFill>
                      <a:srgbClr val="FFFF00"/>
                    </a:solidFill>
                  </a:rPr>
                  <a:t>.	</a:t>
                </a:r>
              </a:p>
              <a:p>
                <a:pPr marL="36900" indent="0">
                  <a:buNone/>
                </a:pPr>
                <a:endParaRPr lang="es-ES_tradnl" dirty="0"/>
              </a:p>
              <a:p>
                <a:pPr marL="36900" indent="0">
                  <a:buNone/>
                </a:pPr>
                <a:endParaRPr lang="es-ES_tradnl" dirty="0"/>
              </a:p>
              <a:p>
                <a:pPr marL="36900" indent="0">
                  <a:buNone/>
                </a:pPr>
                <a:endParaRPr lang="es-ES_tradnl" dirty="0"/>
              </a:p>
              <a:p>
                <a:pPr marL="36900" indent="0">
                  <a:buNone/>
                </a:pPr>
                <a:endParaRPr lang="es-ES_tradnl" dirty="0"/>
              </a:p>
              <a:p>
                <a:pPr marL="36900" indent="0">
                  <a:buNone/>
                </a:pPr>
                <a:endParaRPr lang="es-ES_tradnl" dirty="0"/>
              </a:p>
              <a:p>
                <a:pPr marL="36900" indent="0">
                  <a:buNone/>
                </a:pPr>
                <a:endParaRPr lang="es-ES_tradnl" dirty="0"/>
              </a:p>
            </p:txBody>
          </p:sp>
        </mc:Choice>
        <mc:Fallback xmlns="">
          <p:sp>
            <p:nvSpPr>
              <p:cNvPr id="3" name="Marcador de contenido 2">
                <a:extLst>
                  <a:ext uri="{FF2B5EF4-FFF2-40B4-BE49-F238E27FC236}">
                    <a16:creationId xmlns:a16="http://schemas.microsoft.com/office/drawing/2014/main" id="{E809D4A4-0FE7-1D43-8BD5-CCA5FC86BA5D}"/>
                  </a:ext>
                </a:extLst>
              </p:cNvPr>
              <p:cNvSpPr>
                <a:spLocks noGrp="1" noRot="1" noChangeAspect="1" noMove="1" noResize="1" noEditPoints="1" noAdjustHandles="1" noChangeArrowheads="1" noChangeShapeType="1" noTextEdit="1"/>
              </p:cNvSpPr>
              <p:nvPr>
                <p:ph idx="1"/>
              </p:nvPr>
            </p:nvSpPr>
            <p:spPr>
              <a:xfrm>
                <a:off x="919119" y="1460500"/>
                <a:ext cx="10353762" cy="4870450"/>
              </a:xfrm>
              <a:blipFill>
                <a:blip r:embed="rId2"/>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244174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3684C"/>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26556-CD50-9D49-BDD2-A2FB091DD07C}"/>
              </a:ext>
            </a:extLst>
          </p:cNvPr>
          <p:cNvSpPr>
            <a:spLocks noGrp="1"/>
          </p:cNvSpPr>
          <p:nvPr>
            <p:ph type="title"/>
          </p:nvPr>
        </p:nvSpPr>
        <p:spPr>
          <a:xfrm>
            <a:off x="919119" y="203200"/>
            <a:ext cx="10353762" cy="1257300"/>
          </a:xfrm>
        </p:spPr>
        <p:txBody>
          <a:bodyPr/>
          <a:lstStyle/>
          <a:p>
            <a:r>
              <a:rPr lang="es-ES_tradnl" dirty="0"/>
              <a:t>Cálculo oracional</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809D4A4-0FE7-1D43-8BD5-CCA5FC86BA5D}"/>
                  </a:ext>
                </a:extLst>
              </p:cNvPr>
              <p:cNvSpPr>
                <a:spLocks noGrp="1"/>
              </p:cNvSpPr>
              <p:nvPr>
                <p:ph idx="1"/>
              </p:nvPr>
            </p:nvSpPr>
            <p:spPr>
              <a:xfrm>
                <a:off x="274320" y="1460500"/>
                <a:ext cx="11555730" cy="4870450"/>
              </a:xfrm>
            </p:spPr>
            <p:txBody>
              <a:bodyPr>
                <a:normAutofit/>
              </a:bodyPr>
              <a:lstStyle/>
              <a:p>
                <a:pPr marL="36900" indent="0">
                  <a:buNone/>
                </a:pPr>
                <a:endParaRPr lang="es-ES_tradnl" sz="3200" dirty="0"/>
              </a:p>
              <a:p>
                <a:pPr marL="36900" indent="0">
                  <a:buNone/>
                </a:pPr>
                <a:r>
                  <a:rPr lang="es-ES_tradnl" sz="3200" b="1" dirty="0"/>
                  <a:t>B.</a:t>
                </a:r>
                <a:r>
                  <a:rPr lang="es-ES_tradnl" sz="3200" dirty="0"/>
                  <a:t> </a:t>
                </a:r>
                <a14:m>
                  <m:oMath xmlns:m="http://schemas.openxmlformats.org/officeDocument/2006/math">
                    <m:r>
                      <a:rPr lang="es-ES_tradnl" sz="3200" i="1" dirty="0">
                        <a:latin typeface="Cambria Math" panose="02040503050406030204" pitchFamily="18" charset="0"/>
                      </a:rPr>
                      <m:t>𝑥</m:t>
                    </m:r>
                    <m:r>
                      <a:rPr lang="es-ES_tradnl" sz="3200" i="1" dirty="0">
                        <a:latin typeface="Cambria Math" panose="02040503050406030204" pitchFamily="18" charset="0"/>
                      </a:rPr>
                      <m:t>=1</m:t>
                    </m:r>
                  </m:oMath>
                </a14:m>
                <a:r>
                  <a:rPr lang="es-ES_tradnl" sz="3200" dirty="0"/>
                  <a:t> y </a:t>
                </a:r>
                <a14:m>
                  <m:oMath xmlns:m="http://schemas.openxmlformats.org/officeDocument/2006/math">
                    <m:r>
                      <a:rPr lang="es-ES" sz="3200" i="1" dirty="0">
                        <a:latin typeface="Cambria Math" panose="02040503050406030204" pitchFamily="18" charset="0"/>
                        <a:ea typeface="Cambria Math" panose="02040503050406030204" pitchFamily="18" charset="0"/>
                      </a:rPr>
                      <m:t>𝑥</m:t>
                    </m:r>
                    <m:r>
                      <a:rPr lang="es-ES_tradnl" sz="3200" i="1" dirty="0">
                        <a:latin typeface="Cambria Math" panose="02040503050406030204" pitchFamily="18" charset="0"/>
                        <a:ea typeface="Cambria Math" panose="02040503050406030204" pitchFamily="18" charset="0"/>
                      </a:rPr>
                      <m:t>≠</m:t>
                    </m:r>
                    <m:r>
                      <a:rPr lang="es-ES" sz="3200" i="1" dirty="0">
                        <a:latin typeface="Cambria Math" panose="02040503050406030204" pitchFamily="18" charset="0"/>
                        <a:ea typeface="Cambria Math" panose="02040503050406030204" pitchFamily="18" charset="0"/>
                      </a:rPr>
                      <m:t>1</m:t>
                    </m:r>
                  </m:oMath>
                </a14:m>
                <a:endParaRPr lang="es-ES" sz="3200" b="1" dirty="0">
                  <a:ea typeface="Cambria Math" panose="02040503050406030204" pitchFamily="18" charset="0"/>
                </a:endParaRPr>
              </a:p>
              <a:p>
                <a:pPr marL="36900" indent="0">
                  <a:buNone/>
                </a:pPr>
                <a:r>
                  <a:rPr lang="es-ES" sz="3200" b="1" dirty="0">
                    <a:ea typeface="Cambria Math" panose="02040503050406030204" pitchFamily="18" charset="0"/>
                  </a:rPr>
                  <a:t>B’. </a:t>
                </a:r>
                <a:r>
                  <a:rPr lang="es-ES" sz="3200" dirty="0">
                    <a:ea typeface="Cambria Math" panose="02040503050406030204" pitchFamily="18" charset="0"/>
                  </a:rPr>
                  <a:t>Tomaremos el Metropolitano y no tomaremos el Metropolitano.</a:t>
                </a:r>
                <a:endParaRPr lang="es-ES" sz="3200" u="sng" dirty="0">
                  <a:ea typeface="Cambria Math" panose="02040503050406030204" pitchFamily="18" charset="0"/>
                </a:endParaRPr>
              </a:p>
              <a:p>
                <a:pPr marL="36900" indent="0">
                  <a:buNone/>
                </a:pPr>
                <a:endParaRPr lang="es-ES_tradnl" sz="3200" b="1" dirty="0">
                  <a:solidFill>
                    <a:srgbClr val="FFFF00"/>
                  </a:solidFill>
                </a:endParaRPr>
              </a:p>
              <a:p>
                <a:pPr marL="36900" indent="0">
                  <a:buNone/>
                </a:pPr>
                <a:r>
                  <a:rPr lang="es-ES_tradnl" sz="3200" b="1" dirty="0">
                    <a:solidFill>
                      <a:srgbClr val="FFFF00"/>
                    </a:solidFill>
                  </a:rPr>
                  <a:t>Estas oraciones son </a:t>
                </a:r>
                <a:r>
                  <a:rPr lang="es-ES_tradnl" sz="3200" b="1" u="sng" dirty="0"/>
                  <a:t>						</a:t>
                </a:r>
                <a:r>
                  <a:rPr lang="es-ES_tradnl" sz="3200" b="1" dirty="0"/>
                  <a:t>.</a:t>
                </a:r>
              </a:p>
              <a:p>
                <a:pPr marL="36900" indent="0">
                  <a:buNone/>
                </a:pPr>
                <a:endParaRPr lang="es-ES_tradnl" sz="3200" b="1" dirty="0">
                  <a:solidFill>
                    <a:srgbClr val="FFFF00"/>
                  </a:solidFill>
                </a:endParaRPr>
              </a:p>
              <a:p>
                <a:pPr marL="36900" indent="0">
                  <a:buNone/>
                </a:pPr>
                <a:r>
                  <a:rPr lang="es-ES_tradnl" sz="3200" b="1" dirty="0">
                    <a:solidFill>
                      <a:srgbClr val="FFFF00"/>
                    </a:solidFill>
                  </a:rPr>
                  <a:t>En tanto argumentos no hipotéticos, son </a:t>
                </a:r>
                <a:r>
                  <a:rPr lang="es-ES_tradnl" sz="3200" b="1" u="sng" dirty="0"/>
                  <a:t>						</a:t>
                </a:r>
                <a:r>
                  <a:rPr lang="es-ES_tradnl" sz="3200" b="1" dirty="0">
                    <a:solidFill>
                      <a:srgbClr val="FFFF00"/>
                    </a:solidFill>
                  </a:rPr>
                  <a:t>.</a:t>
                </a:r>
                <a:endParaRPr lang="es-ES_tradnl" sz="3200" dirty="0"/>
              </a:p>
              <a:p>
                <a:pPr marL="36900" indent="0">
                  <a:buNone/>
                </a:pPr>
                <a:endParaRPr lang="es-ES_tradnl" dirty="0"/>
              </a:p>
              <a:p>
                <a:pPr marL="36900" indent="0">
                  <a:buNone/>
                </a:pPr>
                <a:endParaRPr lang="es-ES_tradnl" dirty="0"/>
              </a:p>
              <a:p>
                <a:pPr marL="36900" indent="0">
                  <a:buNone/>
                </a:pPr>
                <a:endParaRPr lang="es-ES_tradnl" dirty="0"/>
              </a:p>
            </p:txBody>
          </p:sp>
        </mc:Choice>
        <mc:Fallback xmlns="">
          <p:sp>
            <p:nvSpPr>
              <p:cNvPr id="3" name="Marcador de contenido 2">
                <a:extLst>
                  <a:ext uri="{FF2B5EF4-FFF2-40B4-BE49-F238E27FC236}">
                    <a16:creationId xmlns:a16="http://schemas.microsoft.com/office/drawing/2014/main" id="{E809D4A4-0FE7-1D43-8BD5-CCA5FC86BA5D}"/>
                  </a:ext>
                </a:extLst>
              </p:cNvPr>
              <p:cNvSpPr>
                <a:spLocks noGrp="1" noRot="1" noChangeAspect="1" noMove="1" noResize="1" noEditPoints="1" noAdjustHandles="1" noChangeArrowheads="1" noChangeShapeType="1" noTextEdit="1"/>
              </p:cNvSpPr>
              <p:nvPr>
                <p:ph idx="1"/>
              </p:nvPr>
            </p:nvSpPr>
            <p:spPr>
              <a:xfrm>
                <a:off x="274320" y="1460500"/>
                <a:ext cx="11555730" cy="4870450"/>
              </a:xfrm>
              <a:blipFill>
                <a:blip r:embed="rId2"/>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2937276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3684C"/>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26556-CD50-9D49-BDD2-A2FB091DD07C}"/>
              </a:ext>
            </a:extLst>
          </p:cNvPr>
          <p:cNvSpPr>
            <a:spLocks noGrp="1"/>
          </p:cNvSpPr>
          <p:nvPr>
            <p:ph type="title"/>
          </p:nvPr>
        </p:nvSpPr>
        <p:spPr>
          <a:xfrm>
            <a:off x="919119" y="203200"/>
            <a:ext cx="10353762" cy="1257300"/>
          </a:xfrm>
        </p:spPr>
        <p:txBody>
          <a:bodyPr/>
          <a:lstStyle/>
          <a:p>
            <a:r>
              <a:rPr lang="es-ES_tradnl" dirty="0"/>
              <a:t>Cálculo oracional</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809D4A4-0FE7-1D43-8BD5-CCA5FC86BA5D}"/>
                  </a:ext>
                </a:extLst>
              </p:cNvPr>
              <p:cNvSpPr>
                <a:spLocks noGrp="1"/>
              </p:cNvSpPr>
              <p:nvPr>
                <p:ph idx="1"/>
              </p:nvPr>
            </p:nvSpPr>
            <p:spPr>
              <a:xfrm>
                <a:off x="813889" y="1631950"/>
                <a:ext cx="10564221" cy="4870450"/>
              </a:xfrm>
            </p:spPr>
            <p:txBody>
              <a:bodyPr>
                <a:normAutofit/>
              </a:bodyPr>
              <a:lstStyle/>
              <a:p>
                <a:pPr marL="36900" indent="0">
                  <a:buNone/>
                </a:pPr>
                <a:r>
                  <a:rPr lang="es-ES" sz="3200" b="1" dirty="0">
                    <a:ea typeface="Cambria Math" panose="02040503050406030204" pitchFamily="18" charset="0"/>
                  </a:rPr>
                  <a:t>C. </a:t>
                </a:r>
                <a:r>
                  <a:rPr lang="es-ES_tradnl" sz="3200" dirty="0"/>
                  <a:t>No es cierto que </a:t>
                </a:r>
                <a14:m>
                  <m:oMath xmlns:m="http://schemas.openxmlformats.org/officeDocument/2006/math">
                    <m:r>
                      <a:rPr lang="es-ES_tradnl" sz="3200" i="1" dirty="0">
                        <a:latin typeface="Cambria Math" panose="02040503050406030204" pitchFamily="18" charset="0"/>
                      </a:rPr>
                      <m:t>𝑥</m:t>
                    </m:r>
                    <m:r>
                      <a:rPr lang="es-ES_tradnl" sz="3200" i="1" dirty="0">
                        <a:latin typeface="Cambria Math" panose="02040503050406030204" pitchFamily="18" charset="0"/>
                      </a:rPr>
                      <m:t>=1</m:t>
                    </m:r>
                  </m:oMath>
                </a14:m>
                <a:r>
                  <a:rPr lang="es-ES_tradnl" sz="3200" dirty="0"/>
                  <a:t> y </a:t>
                </a:r>
                <a14:m>
                  <m:oMath xmlns:m="http://schemas.openxmlformats.org/officeDocument/2006/math">
                    <m:r>
                      <a:rPr lang="es-ES" sz="3200" i="1" dirty="0">
                        <a:latin typeface="Cambria Math" panose="02040503050406030204" pitchFamily="18" charset="0"/>
                        <a:ea typeface="Cambria Math" panose="02040503050406030204" pitchFamily="18" charset="0"/>
                      </a:rPr>
                      <m:t>𝑥</m:t>
                    </m:r>
                    <m:r>
                      <a:rPr lang="es-ES_tradnl" sz="3200" i="1" dirty="0">
                        <a:latin typeface="Cambria Math" panose="02040503050406030204" pitchFamily="18" charset="0"/>
                        <a:ea typeface="Cambria Math" panose="02040503050406030204" pitchFamily="18" charset="0"/>
                      </a:rPr>
                      <m:t>≠</m:t>
                    </m:r>
                    <m:r>
                      <a:rPr lang="es-ES" sz="3200" i="1" dirty="0">
                        <a:latin typeface="Cambria Math" panose="02040503050406030204" pitchFamily="18" charset="0"/>
                        <a:ea typeface="Cambria Math" panose="02040503050406030204" pitchFamily="18" charset="0"/>
                      </a:rPr>
                      <m:t>1</m:t>
                    </m:r>
                  </m:oMath>
                </a14:m>
                <a:r>
                  <a:rPr lang="es-ES_tradnl" sz="3200" dirty="0"/>
                  <a:t>.</a:t>
                </a:r>
                <a:endParaRPr lang="es-ES_tradnl" sz="3200" b="1" dirty="0"/>
              </a:p>
              <a:p>
                <a:pPr marL="36900" indent="0">
                  <a:buNone/>
                </a:pPr>
                <a:r>
                  <a:rPr lang="es-ES_tradnl" sz="3200" b="1" dirty="0"/>
                  <a:t>C’.</a:t>
                </a:r>
                <a:r>
                  <a:rPr lang="es-ES_tradnl" sz="3200" dirty="0"/>
                  <a:t> No sucede que </a:t>
                </a:r>
                <a:r>
                  <a:rPr lang="es-ES_tradnl" sz="3200" b="1" u="sng" dirty="0"/>
                  <a:t>					</a:t>
                </a:r>
                <a:r>
                  <a:rPr lang="es-ES_tradnl" sz="3200" b="1" dirty="0"/>
                  <a:t> </a:t>
                </a:r>
                <a:r>
                  <a:rPr lang="es-ES_tradnl" sz="3200" dirty="0"/>
                  <a:t>y </a:t>
                </a:r>
                <a:r>
                  <a:rPr lang="es-ES_tradnl" sz="3200" b="1" u="sng" dirty="0"/>
                  <a:t>					</a:t>
                </a:r>
                <a:r>
                  <a:rPr lang="es-ES_tradnl" sz="3200" dirty="0"/>
                  <a:t>.</a:t>
                </a:r>
              </a:p>
              <a:p>
                <a:pPr marL="36900" indent="0">
                  <a:buNone/>
                </a:pPr>
                <a:endParaRPr lang="es-ES_tradnl" sz="3200" dirty="0">
                  <a:solidFill>
                    <a:srgbClr val="FFFF00"/>
                  </a:solidFill>
                </a:endParaRPr>
              </a:p>
              <a:p>
                <a:pPr marL="36900" indent="0">
                  <a:buNone/>
                </a:pPr>
                <a:r>
                  <a:rPr lang="es-ES_tradnl" sz="3200" b="1" dirty="0">
                    <a:solidFill>
                      <a:srgbClr val="FFFF00"/>
                    </a:solidFill>
                  </a:rPr>
                  <a:t>Estas oraciones son </a:t>
                </a:r>
                <a:r>
                  <a:rPr lang="es-ES_tradnl" sz="3200" b="1" u="sng" dirty="0"/>
                  <a:t>						</a:t>
                </a:r>
                <a:r>
                  <a:rPr lang="es-ES_tradnl" sz="3200" b="1" dirty="0">
                    <a:solidFill>
                      <a:srgbClr val="FFFF00"/>
                    </a:solidFill>
                  </a:rPr>
                  <a:t>.</a:t>
                </a:r>
              </a:p>
              <a:p>
                <a:pPr marL="36900" indent="0">
                  <a:buNone/>
                </a:pPr>
                <a:endParaRPr lang="es-ES_tradnl" sz="3200" b="1" dirty="0">
                  <a:solidFill>
                    <a:srgbClr val="FFFF00"/>
                  </a:solidFill>
                </a:endParaRPr>
              </a:p>
              <a:p>
                <a:pPr marL="36900" indent="0">
                  <a:buNone/>
                </a:pPr>
                <a:r>
                  <a:rPr lang="es-ES_tradnl" sz="3200" b="1" dirty="0">
                    <a:solidFill>
                      <a:srgbClr val="FFFF00"/>
                    </a:solidFill>
                  </a:rPr>
                  <a:t>También son argumentos no hipotéticos </a:t>
                </a:r>
                <a:r>
                  <a:rPr lang="es-ES_tradnl" sz="3200" b="1" u="sng" dirty="0"/>
                  <a:t>						</a:t>
                </a:r>
                <a:r>
                  <a:rPr lang="es-ES_tradnl" sz="3200" b="1" dirty="0">
                    <a:solidFill>
                      <a:srgbClr val="FFFF00"/>
                    </a:solidFill>
                  </a:rPr>
                  <a:t>.</a:t>
                </a:r>
                <a:endParaRPr lang="es-ES_tradnl" dirty="0"/>
              </a:p>
              <a:p>
                <a:pPr marL="36900" indent="0">
                  <a:buNone/>
                </a:pPr>
                <a:endParaRPr lang="es-ES_tradnl" dirty="0"/>
              </a:p>
              <a:p>
                <a:pPr marL="36900" indent="0">
                  <a:buNone/>
                </a:pPr>
                <a:endParaRPr lang="es-ES_tradnl" dirty="0"/>
              </a:p>
              <a:p>
                <a:pPr marL="36900" indent="0">
                  <a:buNone/>
                </a:pPr>
                <a:endParaRPr lang="es-ES_tradnl" dirty="0"/>
              </a:p>
            </p:txBody>
          </p:sp>
        </mc:Choice>
        <mc:Fallback xmlns="">
          <p:sp>
            <p:nvSpPr>
              <p:cNvPr id="3" name="Marcador de contenido 2">
                <a:extLst>
                  <a:ext uri="{FF2B5EF4-FFF2-40B4-BE49-F238E27FC236}">
                    <a16:creationId xmlns:a16="http://schemas.microsoft.com/office/drawing/2014/main" id="{E809D4A4-0FE7-1D43-8BD5-CCA5FC86BA5D}"/>
                  </a:ext>
                </a:extLst>
              </p:cNvPr>
              <p:cNvSpPr>
                <a:spLocks noGrp="1" noRot="1" noChangeAspect="1" noMove="1" noResize="1" noEditPoints="1" noAdjustHandles="1" noChangeArrowheads="1" noChangeShapeType="1" noTextEdit="1"/>
              </p:cNvSpPr>
              <p:nvPr>
                <p:ph idx="1"/>
              </p:nvPr>
            </p:nvSpPr>
            <p:spPr>
              <a:xfrm>
                <a:off x="813889" y="1631950"/>
                <a:ext cx="10564221" cy="4870450"/>
              </a:xfrm>
              <a:blipFill>
                <a:blip r:embed="rId2"/>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4057077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44A6A835-3B21-5543-9795-2F7B0769FC7E}"/>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Oraciones y argumentos</a:t>
            </a:r>
          </a:p>
        </p:txBody>
      </p:sp>
      <p:sp>
        <p:nvSpPr>
          <p:cNvPr id="3" name="Marcador de contenido 2">
            <a:extLst>
              <a:ext uri="{FF2B5EF4-FFF2-40B4-BE49-F238E27FC236}">
                <a16:creationId xmlns:a16="http://schemas.microsoft.com/office/drawing/2014/main" id="{8A1CB57C-7B62-4242-B978-07EFA81DD0ED}"/>
              </a:ext>
            </a:extLst>
          </p:cNvPr>
          <p:cNvSpPr>
            <a:spLocks noGrp="1"/>
          </p:cNvSpPr>
          <p:nvPr>
            <p:ph idx="1"/>
          </p:nvPr>
        </p:nvSpPr>
        <p:spPr>
          <a:xfrm>
            <a:off x="913793" y="2837439"/>
            <a:ext cx="10353762" cy="3749039"/>
          </a:xfrm>
          <a:effectLst/>
        </p:spPr>
        <p:txBody>
          <a:bodyPr anchor="ctr">
            <a:normAutofit fontScale="92500" lnSpcReduction="10000"/>
          </a:bodyPr>
          <a:lstStyle/>
          <a:p>
            <a:r>
              <a:rPr lang="es-ES_tradnl" sz="2400" dirty="0"/>
              <a:t>Los lenguajes, en su uso científico, permiten expresar unidades de información de dos maneras:</a:t>
            </a:r>
          </a:p>
          <a:p>
            <a:pPr marL="771525" indent="-457200">
              <a:buAutoNum type="alphaUcPeriod"/>
            </a:pPr>
            <a:r>
              <a:rPr lang="es-ES_tradnl" sz="2400" b="1" dirty="0"/>
              <a:t>Conjuntos</a:t>
            </a:r>
            <a:r>
              <a:rPr lang="es-ES_tradnl" sz="2400" dirty="0"/>
              <a:t> (no vacíos) de oraciones</a:t>
            </a:r>
          </a:p>
          <a:p>
            <a:pPr marL="771525" indent="-457200">
              <a:buAutoNum type="alphaUcPeriod"/>
            </a:pPr>
            <a:r>
              <a:rPr lang="es-ES_tradnl" sz="2400" b="1" dirty="0"/>
              <a:t>Argumentos</a:t>
            </a:r>
            <a:r>
              <a:rPr lang="es-ES_tradnl" sz="2400" dirty="0"/>
              <a:t> (conjuntos de oraciones conformados por una conclusión y un subconjunto, posiblemente vacío, de premisas)</a:t>
            </a:r>
          </a:p>
          <a:p>
            <a:pPr marL="36900" indent="0">
              <a:buNone/>
            </a:pPr>
            <a:endParaRPr lang="es-ES_tradnl" sz="2400" dirty="0"/>
          </a:p>
          <a:p>
            <a:pPr algn="just"/>
            <a:r>
              <a:rPr lang="es-ES_tradnl" sz="2400" dirty="0"/>
              <a:t>Toda unidad de información puede ser valuada como correcta o incorrecta. Si la información es completa, como la de los lenguajes naturales, esta valuación puede analizarse de manera material o formal.</a:t>
            </a:r>
          </a:p>
          <a:p>
            <a:pPr marL="36900" indent="0">
              <a:buNone/>
            </a:pPr>
            <a:endParaRPr lang="es-ES_tradnl" dirty="0"/>
          </a:p>
        </p:txBody>
      </p:sp>
    </p:spTree>
    <p:extLst>
      <p:ext uri="{BB962C8B-B14F-4D97-AF65-F5344CB8AC3E}">
        <p14:creationId xmlns:p14="http://schemas.microsoft.com/office/powerpoint/2010/main" val="3942224011"/>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2154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635FC79-7A34-9E4C-BD3E-109EF33A69E1}"/>
                  </a:ext>
                </a:extLst>
              </p:cNvPr>
              <p:cNvSpPr>
                <a:spLocks noGrp="1"/>
              </p:cNvSpPr>
              <p:nvPr>
                <p:ph idx="1"/>
              </p:nvPr>
            </p:nvSpPr>
            <p:spPr>
              <a:xfrm>
                <a:off x="196703" y="1635051"/>
                <a:ext cx="11798594" cy="4349898"/>
              </a:xfrm>
            </p:spPr>
            <p:txBody>
              <a:bodyPr>
                <a:normAutofit/>
              </a:bodyPr>
              <a:lstStyle/>
              <a:p>
                <a:pPr marL="36900" indent="0">
                  <a:buNone/>
                </a:pPr>
                <a:r>
                  <a:rPr lang="es-ES_tradnl" sz="2400" b="1" dirty="0"/>
                  <a:t>D.</a:t>
                </a:r>
                <a:r>
                  <a:rPr lang="es-ES_tradnl" sz="2400" dirty="0"/>
                  <a:t> El </a:t>
                </a:r>
                <a:r>
                  <a:rPr lang="es-ES_tradnl" sz="2400" dirty="0">
                    <a:solidFill>
                      <a:schemeClr val="tx1"/>
                    </a:solidFill>
                  </a:rPr>
                  <a:t>agua tiene dos átomos de hidrógeno. Además, el agua tiene más de tres átomos de hidrógeno.</a:t>
                </a:r>
                <a:endParaRPr lang="es-ES" sz="2400" b="1" i="1" dirty="0">
                  <a:solidFill>
                    <a:schemeClr val="tx1"/>
                  </a:solidFill>
                  <a:latin typeface="Cambria Math" panose="02040503050406030204" pitchFamily="18" charset="0"/>
                  <a:ea typeface="Cambria Math" panose="02040503050406030204" pitchFamily="18" charset="0"/>
                </a:endParaRPr>
              </a:p>
              <a:p>
                <a:pPr marL="36900" indent="0">
                  <a:buNone/>
                </a:pPr>
                <a:r>
                  <a:rPr lang="es-ES_tradnl" sz="2400" b="1" dirty="0">
                    <a:solidFill>
                      <a:schemeClr val="tx1"/>
                    </a:solidFill>
                  </a:rPr>
                  <a:t>D’.</a:t>
                </a:r>
                <a:r>
                  <a:rPr lang="es-ES" sz="2400" b="1"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es-ES" sz="2400" b="1" i="1" smtClean="0">
                            <a:solidFill>
                              <a:schemeClr val="tx1"/>
                            </a:solidFill>
                            <a:latin typeface="Cambria Math" panose="02040503050406030204" pitchFamily="18" charset="0"/>
                            <a:ea typeface="Cambria Math" panose="02040503050406030204" pitchFamily="18" charset="0"/>
                          </a:rPr>
                        </m:ctrlPr>
                      </m:dPr>
                      <m:e>
                        <m:r>
                          <a:rPr lang="es-ES" sz="2400" b="1" i="1">
                            <a:solidFill>
                              <a:schemeClr val="tx1"/>
                            </a:solidFill>
                            <a:latin typeface="Cambria Math" panose="02040503050406030204" pitchFamily="18" charset="0"/>
                            <a:ea typeface="Cambria Math" panose="02040503050406030204" pitchFamily="18" charset="0"/>
                          </a:rPr>
                          <m:t>𝒙</m:t>
                        </m:r>
                        <m:r>
                          <a:rPr lang="es-ES" sz="2400" b="1" i="1">
                            <a:solidFill>
                              <a:schemeClr val="tx1"/>
                            </a:solidFill>
                            <a:latin typeface="Cambria Math" panose="02040503050406030204" pitchFamily="18" charset="0"/>
                            <a:ea typeface="Cambria Math" panose="02040503050406030204" pitchFamily="18" charset="0"/>
                          </a:rPr>
                          <m:t>=</m:t>
                        </m:r>
                        <m:r>
                          <a:rPr lang="es-ES" sz="2400" b="1" i="1">
                            <a:solidFill>
                              <a:schemeClr val="tx1"/>
                            </a:solidFill>
                            <a:latin typeface="Cambria Math" panose="02040503050406030204" pitchFamily="18" charset="0"/>
                            <a:ea typeface="Cambria Math" panose="02040503050406030204" pitchFamily="18" charset="0"/>
                          </a:rPr>
                          <m:t>𝟐</m:t>
                        </m:r>
                        <m:r>
                          <a:rPr lang="es-ES" sz="2400" b="1" i="1">
                            <a:solidFill>
                              <a:schemeClr val="tx1"/>
                            </a:solidFill>
                            <a:latin typeface="Cambria Math" panose="02040503050406030204" pitchFamily="18" charset="0"/>
                            <a:ea typeface="Cambria Math" panose="02040503050406030204" pitchFamily="18" charset="0"/>
                          </a:rPr>
                          <m:t>,  </m:t>
                        </m:r>
                        <m:r>
                          <a:rPr lang="es-ES" sz="2400" b="1" i="1">
                            <a:solidFill>
                              <a:schemeClr val="tx1"/>
                            </a:solidFill>
                            <a:latin typeface="Cambria Math" panose="02040503050406030204" pitchFamily="18" charset="0"/>
                            <a:ea typeface="Cambria Math" panose="02040503050406030204" pitchFamily="18" charset="0"/>
                          </a:rPr>
                          <m:t>𝟑</m:t>
                        </m:r>
                        <m:r>
                          <a:rPr lang="es-ES" sz="2400" b="1" i="1">
                            <a:solidFill>
                              <a:schemeClr val="tx1"/>
                            </a:solidFill>
                            <a:latin typeface="Cambria Math" panose="02040503050406030204" pitchFamily="18" charset="0"/>
                            <a:ea typeface="Cambria Math" panose="02040503050406030204" pitchFamily="18" charset="0"/>
                          </a:rPr>
                          <m:t>&lt;</m:t>
                        </m:r>
                        <m:r>
                          <a:rPr lang="es-ES" sz="2400" b="1" i="1">
                            <a:solidFill>
                              <a:schemeClr val="tx1"/>
                            </a:solidFill>
                            <a:latin typeface="Cambria Math" panose="02040503050406030204" pitchFamily="18" charset="0"/>
                            <a:ea typeface="Cambria Math" panose="02040503050406030204" pitchFamily="18" charset="0"/>
                          </a:rPr>
                          <m:t>𝒙</m:t>
                        </m:r>
                      </m:e>
                    </m:d>
                  </m:oMath>
                </a14:m>
                <a:endParaRPr lang="es-ES_tradnl" sz="2400" dirty="0">
                  <a:solidFill>
                    <a:schemeClr val="tx1"/>
                  </a:solidFill>
                </a:endParaRPr>
              </a:p>
              <a:p>
                <a:pPr marL="36900" indent="0">
                  <a:buNone/>
                </a:pPr>
                <a:endParaRPr lang="es-ES_tradnl" sz="2400" dirty="0">
                  <a:solidFill>
                    <a:schemeClr val="tx1"/>
                  </a:solidFill>
                </a:endParaRPr>
              </a:p>
              <a:p>
                <a:pPr marL="36900" indent="0">
                  <a:buNone/>
                </a:pPr>
                <a:r>
                  <a:rPr lang="es-ES_tradnl" sz="2400" dirty="0">
                    <a:solidFill>
                      <a:srgbClr val="FFFF00"/>
                    </a:solidFill>
                  </a:rPr>
                  <a:t>Estos son conjuntos </a:t>
                </a:r>
                <a:r>
                  <a:rPr lang="es-ES_tradnl" sz="2400" b="1" u="sng" dirty="0"/>
                  <a:t>					</a:t>
                </a:r>
                <a:r>
                  <a:rPr lang="es-ES_tradnl" sz="2400" dirty="0">
                    <a:solidFill>
                      <a:srgbClr val="FFFF00"/>
                    </a:solidFill>
                  </a:rPr>
                  <a:t> de oraciones. </a:t>
                </a:r>
              </a:p>
              <a:p>
                <a:pPr marL="36900" indent="0">
                  <a:buNone/>
                </a:pPr>
                <a:endParaRPr lang="es-ES_tradnl" sz="2400" dirty="0">
                  <a:solidFill>
                    <a:srgbClr val="FFFF00"/>
                  </a:solidFill>
                </a:endParaRPr>
              </a:p>
              <a:p>
                <a:pPr marL="36900" indent="0">
                  <a:buNone/>
                </a:pPr>
                <a:r>
                  <a:rPr lang="es-ES_tradnl" sz="2400" dirty="0">
                    <a:solidFill>
                      <a:srgbClr val="FFFF00"/>
                    </a:solidFill>
                  </a:rPr>
                  <a:t>El argumento no hipotético “</a:t>
                </a:r>
                <a14:m>
                  <m:oMath xmlns:m="http://schemas.openxmlformats.org/officeDocument/2006/math">
                    <m:r>
                      <a:rPr lang="es-ES" sz="2400" b="1" i="1" smtClean="0">
                        <a:solidFill>
                          <a:srgbClr val="FFFF00"/>
                        </a:solidFill>
                        <a:latin typeface="Cambria Math" panose="02040503050406030204" pitchFamily="18" charset="0"/>
                        <a:ea typeface="Cambria Math" panose="02040503050406030204" pitchFamily="18" charset="0"/>
                      </a:rPr>
                      <m:t>𝒙</m:t>
                    </m:r>
                    <m:r>
                      <a:rPr lang="es-ES" sz="2400" b="1" i="1" smtClean="0">
                        <a:solidFill>
                          <a:srgbClr val="FFFF00"/>
                        </a:solidFill>
                        <a:latin typeface="Cambria Math" panose="02040503050406030204" pitchFamily="18" charset="0"/>
                        <a:ea typeface="Cambria Math" panose="02040503050406030204" pitchFamily="18" charset="0"/>
                      </a:rPr>
                      <m:t>=</m:t>
                    </m:r>
                    <m:r>
                      <a:rPr lang="es-ES" sz="2400" b="1" i="1" smtClean="0">
                        <a:solidFill>
                          <a:srgbClr val="FFFF00"/>
                        </a:solidFill>
                        <a:latin typeface="Cambria Math" panose="02040503050406030204" pitchFamily="18" charset="0"/>
                        <a:ea typeface="Cambria Math" panose="02040503050406030204" pitchFamily="18" charset="0"/>
                      </a:rPr>
                      <m:t>𝟐</m:t>
                    </m:r>
                    <m:r>
                      <a:rPr lang="es-ES" sz="2400" b="1" i="1" smtClean="0">
                        <a:solidFill>
                          <a:srgbClr val="FFFF00"/>
                        </a:solidFill>
                        <a:latin typeface="Cambria Math" panose="02040503050406030204" pitchFamily="18" charset="0"/>
                        <a:ea typeface="Cambria Math" panose="02040503050406030204" pitchFamily="18" charset="0"/>
                      </a:rPr>
                      <m:t> </m:t>
                    </m:r>
                    <m:r>
                      <m:rPr>
                        <m:sty m:val="p"/>
                      </m:rPr>
                      <a:rPr lang="es-ES" sz="2400" b="0" i="0" smtClean="0">
                        <a:solidFill>
                          <a:srgbClr val="FFFF00"/>
                        </a:solidFill>
                        <a:latin typeface="Cambria Math" panose="02040503050406030204" pitchFamily="18" charset="0"/>
                        <a:ea typeface="Cambria Math" panose="02040503050406030204" pitchFamily="18" charset="0"/>
                      </a:rPr>
                      <m:t>y</m:t>
                    </m:r>
                    <m:r>
                      <a:rPr lang="es-ES" sz="2400" b="0" i="0" smtClean="0">
                        <a:solidFill>
                          <a:srgbClr val="FFFF00"/>
                        </a:solidFill>
                        <a:latin typeface="Cambria Math" panose="02040503050406030204" pitchFamily="18" charset="0"/>
                        <a:ea typeface="Cambria Math" panose="02040503050406030204" pitchFamily="18" charset="0"/>
                      </a:rPr>
                      <m:t> </m:t>
                    </m:r>
                    <m:r>
                      <a:rPr lang="es-ES" sz="2400" b="1" i="1">
                        <a:solidFill>
                          <a:srgbClr val="FFFF00"/>
                        </a:solidFill>
                        <a:latin typeface="Cambria Math" panose="02040503050406030204" pitchFamily="18" charset="0"/>
                        <a:ea typeface="Cambria Math" panose="02040503050406030204" pitchFamily="18" charset="0"/>
                      </a:rPr>
                      <m:t>𝟑</m:t>
                    </m:r>
                    <m:r>
                      <a:rPr lang="es-ES" sz="2400" b="1" i="1">
                        <a:solidFill>
                          <a:srgbClr val="FFFF00"/>
                        </a:solidFill>
                        <a:latin typeface="Cambria Math" panose="02040503050406030204" pitchFamily="18" charset="0"/>
                        <a:ea typeface="Cambria Math" panose="02040503050406030204" pitchFamily="18" charset="0"/>
                      </a:rPr>
                      <m:t>&lt;</m:t>
                    </m:r>
                    <m:r>
                      <a:rPr lang="es-ES" sz="2400" b="1" i="1">
                        <a:solidFill>
                          <a:srgbClr val="FFFF00"/>
                        </a:solidFill>
                        <a:latin typeface="Cambria Math" panose="02040503050406030204" pitchFamily="18" charset="0"/>
                        <a:ea typeface="Cambria Math" panose="02040503050406030204" pitchFamily="18" charset="0"/>
                      </a:rPr>
                      <m:t>𝒙</m:t>
                    </m:r>
                  </m:oMath>
                </a14:m>
                <a:r>
                  <a:rPr lang="es-ES_tradnl" sz="2400" dirty="0">
                    <a:solidFill>
                      <a:srgbClr val="FFFF00"/>
                    </a:solidFill>
                  </a:rPr>
                  <a:t>” es </a:t>
                </a:r>
                <a:r>
                  <a:rPr lang="es-ES_tradnl" sz="2400" b="1" u="sng" dirty="0"/>
                  <a:t>					</a:t>
                </a:r>
                <a:r>
                  <a:rPr lang="es-ES_tradnl" sz="2400" dirty="0">
                    <a:solidFill>
                      <a:srgbClr val="FFFF00"/>
                    </a:solidFill>
                  </a:rPr>
                  <a:t> y, en tanto oración, es</a:t>
                </a:r>
              </a:p>
              <a:p>
                <a:pPr marL="36900" indent="0">
                  <a:buNone/>
                </a:pPr>
                <a:r>
                  <a:rPr lang="es-ES_tradnl" sz="2400" dirty="0">
                    <a:solidFill>
                      <a:srgbClr val="FFFF00"/>
                    </a:solidFill>
                  </a:rPr>
                  <a:t> </a:t>
                </a:r>
                <a:r>
                  <a:rPr lang="es-ES_tradnl" sz="2400" b="1" u="sng" dirty="0"/>
                  <a:t>					</a:t>
                </a:r>
                <a:r>
                  <a:rPr lang="es-ES_tradnl" sz="2400" dirty="0">
                    <a:solidFill>
                      <a:srgbClr val="FFFF00"/>
                    </a:solidFill>
                  </a:rPr>
                  <a:t>.</a:t>
                </a:r>
              </a:p>
            </p:txBody>
          </p:sp>
        </mc:Choice>
        <mc:Fallback xmlns="">
          <p:sp>
            <p:nvSpPr>
              <p:cNvPr id="3" name="Marcador de contenido 2">
                <a:extLst>
                  <a:ext uri="{FF2B5EF4-FFF2-40B4-BE49-F238E27FC236}">
                    <a16:creationId xmlns:a16="http://schemas.microsoft.com/office/drawing/2014/main" id="{E635FC79-7A34-9E4C-BD3E-109EF33A69E1}"/>
                  </a:ext>
                </a:extLst>
              </p:cNvPr>
              <p:cNvSpPr>
                <a:spLocks noGrp="1" noRot="1" noChangeAspect="1" noMove="1" noResize="1" noEditPoints="1" noAdjustHandles="1" noChangeArrowheads="1" noChangeShapeType="1" noTextEdit="1"/>
              </p:cNvSpPr>
              <p:nvPr>
                <p:ph idx="1"/>
              </p:nvPr>
            </p:nvSpPr>
            <p:spPr>
              <a:xfrm>
                <a:off x="196703" y="1635051"/>
                <a:ext cx="11798594" cy="4349898"/>
              </a:xfrm>
              <a:blipFill>
                <a:blip r:embed="rId2"/>
                <a:stretch>
                  <a:fillRect/>
                </a:stretch>
              </a:blipFill>
            </p:spPr>
            <p:txBody>
              <a:bodyPr/>
              <a:lstStyle/>
              <a:p>
                <a:r>
                  <a:rPr lang="es-PE">
                    <a:noFill/>
                  </a:rPr>
                  <a:t> </a:t>
                </a:r>
              </a:p>
            </p:txBody>
          </p:sp>
        </mc:Fallback>
      </mc:AlternateContent>
      <p:sp>
        <p:nvSpPr>
          <p:cNvPr id="4" name="Título 1">
            <a:extLst>
              <a:ext uri="{FF2B5EF4-FFF2-40B4-BE49-F238E27FC236}">
                <a16:creationId xmlns:a16="http://schemas.microsoft.com/office/drawing/2014/main" id="{1422C498-EC8E-B54F-A390-95B61468C0A5}"/>
              </a:ext>
            </a:extLst>
          </p:cNvPr>
          <p:cNvSpPr>
            <a:spLocks noGrp="1"/>
          </p:cNvSpPr>
          <p:nvPr>
            <p:ph type="title"/>
          </p:nvPr>
        </p:nvSpPr>
        <p:spPr>
          <a:xfrm>
            <a:off x="919119" y="368300"/>
            <a:ext cx="10353762" cy="1257300"/>
          </a:xfrm>
        </p:spPr>
        <p:txBody>
          <a:bodyPr/>
          <a:lstStyle/>
          <a:p>
            <a:r>
              <a:rPr lang="es-ES_tradnl" dirty="0"/>
              <a:t>Cálculo </a:t>
            </a:r>
            <a:r>
              <a:rPr lang="es-ES_tradnl" dirty="0" err="1"/>
              <a:t>cuantificacional</a:t>
            </a:r>
            <a:endParaRPr lang="es-ES_tradnl" dirty="0"/>
          </a:p>
        </p:txBody>
      </p:sp>
    </p:spTree>
    <p:extLst>
      <p:ext uri="{BB962C8B-B14F-4D97-AF65-F5344CB8AC3E}">
        <p14:creationId xmlns:p14="http://schemas.microsoft.com/office/powerpoint/2010/main" val="1009057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2154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635FC79-7A34-9E4C-BD3E-109EF33A69E1}"/>
                  </a:ext>
                </a:extLst>
              </p:cNvPr>
              <p:cNvSpPr>
                <a:spLocks noGrp="1"/>
              </p:cNvSpPr>
              <p:nvPr>
                <p:ph idx="1"/>
              </p:nvPr>
            </p:nvSpPr>
            <p:spPr>
              <a:xfrm>
                <a:off x="196703" y="1635051"/>
                <a:ext cx="11798594" cy="4349898"/>
              </a:xfrm>
            </p:spPr>
            <p:txBody>
              <a:bodyPr>
                <a:normAutofit/>
              </a:bodyPr>
              <a:lstStyle/>
              <a:p>
                <a:pPr marL="36900" indent="0">
                  <a:buNone/>
                </a:pPr>
                <a:r>
                  <a:rPr lang="es-ES_tradnl" sz="2800" b="1" dirty="0">
                    <a:solidFill>
                      <a:schemeClr val="tx1"/>
                    </a:solidFill>
                  </a:rPr>
                  <a:t>E.</a:t>
                </a:r>
                <a:r>
                  <a:rPr lang="es-ES_tradnl" sz="2800" dirty="0">
                    <a:solidFill>
                      <a:schemeClr val="tx1"/>
                    </a:solidFill>
                  </a:rPr>
                  <a:t> Los perros son cuadrúpedos. Por ende,  los perros tienen más de dos patas.</a:t>
                </a:r>
                <a:endParaRPr lang="es-ES" sz="2800" b="1" i="1" dirty="0">
                  <a:solidFill>
                    <a:schemeClr val="tx1"/>
                  </a:solidFill>
                  <a:latin typeface="Cambria Math" panose="02040503050406030204" pitchFamily="18" charset="0"/>
                </a:endParaRPr>
              </a:p>
              <a:p>
                <a:pPr marL="36900" indent="0">
                  <a:buNone/>
                </a:pPr>
                <a:r>
                  <a:rPr lang="es-ES" sz="2800" b="1" dirty="0">
                    <a:solidFill>
                      <a:schemeClr val="tx1"/>
                    </a:solidFill>
                  </a:rPr>
                  <a:t>E’. </a:t>
                </a:r>
                <a14:m>
                  <m:oMath xmlns:m="http://schemas.openxmlformats.org/officeDocument/2006/math">
                    <m:r>
                      <a:rPr lang="es-ES" sz="2800" b="1" i="1">
                        <a:solidFill>
                          <a:schemeClr val="tx1"/>
                        </a:solidFill>
                        <a:latin typeface="Cambria Math" panose="02040503050406030204" pitchFamily="18" charset="0"/>
                      </a:rPr>
                      <m:t>𝒙</m:t>
                    </m:r>
                    <m:r>
                      <a:rPr lang="es-ES" sz="2800" b="1" i="1">
                        <a:solidFill>
                          <a:schemeClr val="tx1"/>
                        </a:solidFill>
                        <a:latin typeface="Cambria Math" panose="02040503050406030204" pitchFamily="18" charset="0"/>
                        <a:ea typeface="Cambria Math" panose="02040503050406030204" pitchFamily="18" charset="0"/>
                      </a:rPr>
                      <m:t>=</m:t>
                    </m:r>
                    <m:r>
                      <a:rPr lang="es-ES" sz="2800" b="1" i="1">
                        <a:solidFill>
                          <a:schemeClr val="tx1"/>
                        </a:solidFill>
                        <a:latin typeface="Cambria Math" panose="02040503050406030204" pitchFamily="18" charset="0"/>
                        <a:ea typeface="Cambria Math" panose="02040503050406030204" pitchFamily="18" charset="0"/>
                      </a:rPr>
                      <m:t>𝟒</m:t>
                    </m:r>
                    <m:r>
                      <a:rPr lang="es-ES" sz="2800" b="1" i="1">
                        <a:solidFill>
                          <a:schemeClr val="tx1"/>
                        </a:solidFill>
                        <a:latin typeface="Cambria Math" panose="02040503050406030204" pitchFamily="18" charset="0"/>
                        <a:ea typeface="Cambria Math" panose="02040503050406030204" pitchFamily="18" charset="0"/>
                      </a:rPr>
                      <m:t>∴</m:t>
                    </m:r>
                    <m:r>
                      <a:rPr lang="es-ES" sz="2800" b="1" i="1">
                        <a:solidFill>
                          <a:schemeClr val="tx1"/>
                        </a:solidFill>
                        <a:latin typeface="Cambria Math" panose="02040503050406030204" pitchFamily="18" charset="0"/>
                        <a:ea typeface="Cambria Math" panose="02040503050406030204" pitchFamily="18" charset="0"/>
                      </a:rPr>
                      <m:t>𝟐</m:t>
                    </m:r>
                    <m:r>
                      <a:rPr lang="es-ES" sz="2800" b="1" i="1">
                        <a:solidFill>
                          <a:schemeClr val="tx1"/>
                        </a:solidFill>
                        <a:latin typeface="Cambria Math" panose="02040503050406030204" pitchFamily="18" charset="0"/>
                        <a:ea typeface="Cambria Math" panose="02040503050406030204" pitchFamily="18" charset="0"/>
                      </a:rPr>
                      <m:t>&lt;</m:t>
                    </m:r>
                    <m:r>
                      <a:rPr lang="es-ES" sz="2800" b="1" i="1">
                        <a:solidFill>
                          <a:schemeClr val="tx1"/>
                        </a:solidFill>
                        <a:latin typeface="Cambria Math" panose="02040503050406030204" pitchFamily="18" charset="0"/>
                        <a:ea typeface="Cambria Math" panose="02040503050406030204" pitchFamily="18" charset="0"/>
                      </a:rPr>
                      <m:t>𝒙</m:t>
                    </m:r>
                  </m:oMath>
                </a14:m>
                <a:endParaRPr lang="es-ES" sz="2800" b="1" dirty="0">
                  <a:solidFill>
                    <a:schemeClr val="tx1"/>
                  </a:solidFill>
                </a:endParaRPr>
              </a:p>
              <a:p>
                <a:pPr marL="36900" indent="0">
                  <a:buNone/>
                </a:pPr>
                <a:endParaRPr lang="es-ES_tradnl" sz="2800" dirty="0">
                  <a:solidFill>
                    <a:schemeClr val="tx1"/>
                  </a:solidFill>
                </a:endParaRPr>
              </a:p>
              <a:p>
                <a:pPr marL="36900" indent="0">
                  <a:buNone/>
                </a:pPr>
                <a:r>
                  <a:rPr lang="es-ES_tradnl" sz="2800" dirty="0">
                    <a:solidFill>
                      <a:srgbClr val="FFFF00"/>
                    </a:solidFill>
                  </a:rPr>
                  <a:t>Estos son argumentos son </a:t>
                </a:r>
                <a:r>
                  <a:rPr lang="es-ES_tradnl" sz="2800" b="1" u="sng" dirty="0"/>
                  <a:t>							</a:t>
                </a:r>
                <a:r>
                  <a:rPr lang="es-ES_tradnl" sz="2800" dirty="0">
                    <a:solidFill>
                      <a:srgbClr val="FFFF00"/>
                    </a:solidFill>
                  </a:rPr>
                  <a:t>.  </a:t>
                </a:r>
              </a:p>
              <a:p>
                <a:pPr marL="36900" indent="0">
                  <a:buNone/>
                </a:pPr>
                <a:endParaRPr lang="es-ES_tradnl" sz="2800" dirty="0">
                  <a:solidFill>
                    <a:srgbClr val="FFFF00"/>
                  </a:solidFill>
                </a:endParaRPr>
              </a:p>
              <a:p>
                <a:pPr marL="36900" indent="0">
                  <a:buNone/>
                </a:pPr>
                <a:r>
                  <a:rPr lang="es-ES_tradnl" sz="2800" dirty="0">
                    <a:solidFill>
                      <a:srgbClr val="FFFF00"/>
                    </a:solidFill>
                  </a:rPr>
                  <a:t>En ambos argumentos, el conjunto formado por su premisa y la negación de su conclusión es </a:t>
                </a:r>
                <a:r>
                  <a:rPr lang="es-ES_tradnl" sz="2800" b="1" u="sng" dirty="0"/>
                  <a:t>							</a:t>
                </a:r>
                <a:r>
                  <a:rPr lang="es-ES_tradnl" sz="2800" dirty="0">
                    <a:solidFill>
                      <a:srgbClr val="FFFF00"/>
                    </a:solidFill>
                  </a:rPr>
                  <a:t>.</a:t>
                </a:r>
                <a:endParaRPr lang="es-ES_tradnl" sz="2800" u="sng" dirty="0">
                  <a:solidFill>
                    <a:srgbClr val="FFFF00"/>
                  </a:solidFill>
                </a:endParaRPr>
              </a:p>
            </p:txBody>
          </p:sp>
        </mc:Choice>
        <mc:Fallback xmlns="">
          <p:sp>
            <p:nvSpPr>
              <p:cNvPr id="3" name="Marcador de contenido 2">
                <a:extLst>
                  <a:ext uri="{FF2B5EF4-FFF2-40B4-BE49-F238E27FC236}">
                    <a16:creationId xmlns:a16="http://schemas.microsoft.com/office/drawing/2014/main" id="{E635FC79-7A34-9E4C-BD3E-109EF33A69E1}"/>
                  </a:ext>
                </a:extLst>
              </p:cNvPr>
              <p:cNvSpPr>
                <a:spLocks noGrp="1" noRot="1" noChangeAspect="1" noMove="1" noResize="1" noEditPoints="1" noAdjustHandles="1" noChangeArrowheads="1" noChangeShapeType="1" noTextEdit="1"/>
              </p:cNvSpPr>
              <p:nvPr>
                <p:ph idx="1"/>
              </p:nvPr>
            </p:nvSpPr>
            <p:spPr>
              <a:xfrm>
                <a:off x="196703" y="1635051"/>
                <a:ext cx="11798594" cy="4349898"/>
              </a:xfrm>
              <a:blipFill>
                <a:blip r:embed="rId2"/>
                <a:stretch>
                  <a:fillRect/>
                </a:stretch>
              </a:blipFill>
            </p:spPr>
            <p:txBody>
              <a:bodyPr/>
              <a:lstStyle/>
              <a:p>
                <a:r>
                  <a:rPr lang="es-PE">
                    <a:noFill/>
                  </a:rPr>
                  <a:t> </a:t>
                </a:r>
              </a:p>
            </p:txBody>
          </p:sp>
        </mc:Fallback>
      </mc:AlternateContent>
      <p:sp>
        <p:nvSpPr>
          <p:cNvPr id="4" name="Título 1">
            <a:extLst>
              <a:ext uri="{FF2B5EF4-FFF2-40B4-BE49-F238E27FC236}">
                <a16:creationId xmlns:a16="http://schemas.microsoft.com/office/drawing/2014/main" id="{1422C498-EC8E-B54F-A390-95B61468C0A5}"/>
              </a:ext>
            </a:extLst>
          </p:cNvPr>
          <p:cNvSpPr>
            <a:spLocks noGrp="1"/>
          </p:cNvSpPr>
          <p:nvPr>
            <p:ph type="title"/>
          </p:nvPr>
        </p:nvSpPr>
        <p:spPr>
          <a:xfrm>
            <a:off x="919119" y="368300"/>
            <a:ext cx="10353762" cy="1257300"/>
          </a:xfrm>
        </p:spPr>
        <p:txBody>
          <a:bodyPr/>
          <a:lstStyle/>
          <a:p>
            <a:r>
              <a:rPr lang="es-ES_tradnl" dirty="0"/>
              <a:t>Cálculo </a:t>
            </a:r>
            <a:r>
              <a:rPr lang="es-ES_tradnl" dirty="0" err="1"/>
              <a:t>cuantificacional</a:t>
            </a:r>
            <a:endParaRPr lang="es-ES_tradnl" dirty="0"/>
          </a:p>
        </p:txBody>
      </p:sp>
    </p:spTree>
    <p:extLst>
      <p:ext uri="{BB962C8B-B14F-4D97-AF65-F5344CB8AC3E}">
        <p14:creationId xmlns:p14="http://schemas.microsoft.com/office/powerpoint/2010/main" val="1703727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2154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635FC79-7A34-9E4C-BD3E-109EF33A69E1}"/>
                  </a:ext>
                </a:extLst>
              </p:cNvPr>
              <p:cNvSpPr>
                <a:spLocks noGrp="1"/>
              </p:cNvSpPr>
              <p:nvPr>
                <p:ph idx="1"/>
              </p:nvPr>
            </p:nvSpPr>
            <p:spPr>
              <a:xfrm>
                <a:off x="648586" y="1897380"/>
                <a:ext cx="11124314" cy="4395913"/>
              </a:xfrm>
            </p:spPr>
            <p:txBody>
              <a:bodyPr>
                <a:normAutofit fontScale="92500"/>
              </a:bodyPr>
              <a:lstStyle/>
              <a:p>
                <a:pPr marL="36900" indent="0">
                  <a:buNone/>
                </a:pPr>
                <a:r>
                  <a:rPr lang="es-ES_tradnl" sz="2400" b="1" dirty="0"/>
                  <a:t>F. </a:t>
                </a:r>
                <a:r>
                  <a:rPr lang="es-ES_tradnl" sz="2400" dirty="0"/>
                  <a:t>En Perú hay más de diez, pero menos de quince lagos. Por lo tanto, hay trece lagos en Perú.</a:t>
                </a:r>
                <a:endParaRPr lang="es-ES" sz="2400" b="1" dirty="0"/>
              </a:p>
              <a:p>
                <a:pPr marL="36900" indent="0">
                  <a:buNone/>
                </a:pPr>
                <a:r>
                  <a:rPr lang="es-ES" sz="2400" b="1" dirty="0"/>
                  <a:t>F’.</a:t>
                </a:r>
                <a:r>
                  <a:rPr lang="es-ES" sz="2400" b="1" dirty="0">
                    <a:latin typeface="Cambria Math" panose="02040503050406030204" pitchFamily="18" charset="0"/>
                  </a:rPr>
                  <a:t> </a:t>
                </a:r>
                <a14:m>
                  <m:oMath xmlns:m="http://schemas.openxmlformats.org/officeDocument/2006/math">
                    <m:r>
                      <a:rPr lang="es-ES" sz="2400" b="1" i="1" smtClean="0">
                        <a:latin typeface="Cambria Math" panose="02040503050406030204" pitchFamily="18" charset="0"/>
                      </a:rPr>
                      <m:t>𝟏𝟎</m:t>
                    </m:r>
                    <m:r>
                      <a:rPr lang="es-ES" sz="2400" b="1" i="1">
                        <a:latin typeface="Cambria Math" panose="02040503050406030204" pitchFamily="18" charset="0"/>
                        <a:ea typeface="Cambria Math" panose="02040503050406030204" pitchFamily="18" charset="0"/>
                      </a:rPr>
                      <m:t>&lt;</m:t>
                    </m:r>
                    <m:r>
                      <a:rPr lang="es-ES" sz="2400" b="1" i="1" smtClean="0">
                        <a:latin typeface="Cambria Math" panose="02040503050406030204" pitchFamily="18" charset="0"/>
                        <a:ea typeface="Cambria Math" panose="02040503050406030204" pitchFamily="18" charset="0"/>
                      </a:rPr>
                      <m:t>𝒙</m:t>
                    </m:r>
                    <m:r>
                      <a:rPr lang="es-ES" sz="2400" b="1" i="1">
                        <a:latin typeface="Cambria Math" panose="02040503050406030204" pitchFamily="18" charset="0"/>
                        <a:ea typeface="Cambria Math" panose="02040503050406030204" pitchFamily="18" charset="0"/>
                      </a:rPr>
                      <m:t>&lt;</m:t>
                    </m:r>
                    <m:r>
                      <a:rPr lang="es-ES" sz="2400" b="1" i="1" smtClean="0">
                        <a:latin typeface="Cambria Math" panose="02040503050406030204" pitchFamily="18" charset="0"/>
                        <a:ea typeface="Cambria Math" panose="02040503050406030204" pitchFamily="18" charset="0"/>
                      </a:rPr>
                      <m:t>𝟏𝟓</m:t>
                    </m:r>
                    <m:r>
                      <a:rPr lang="es-ES" sz="2400" b="1" i="1" smtClean="0">
                        <a:latin typeface="Cambria Math" panose="02040503050406030204" pitchFamily="18" charset="0"/>
                        <a:ea typeface="Cambria Math" panose="02040503050406030204" pitchFamily="18" charset="0"/>
                      </a:rPr>
                      <m:t>∴</m:t>
                    </m:r>
                  </m:oMath>
                </a14:m>
                <a:r>
                  <a:rPr lang="es-ES" sz="2400" b="1" dirty="0">
                    <a:ea typeface="Cambria Math" panose="02040503050406030204" pitchFamily="18" charset="0"/>
                  </a:rPr>
                  <a:t> </a:t>
                </a:r>
                <a14:m>
                  <m:oMath xmlns:m="http://schemas.openxmlformats.org/officeDocument/2006/math">
                    <m:r>
                      <a:rPr lang="es-ES" sz="2400" b="0" i="1">
                        <a:latin typeface="Cambria Math" panose="02040503050406030204" pitchFamily="18" charset="0"/>
                        <a:ea typeface="Cambria Math" panose="02040503050406030204" pitchFamily="18" charset="0"/>
                      </a:rPr>
                      <m:t>𝑥</m:t>
                    </m:r>
                    <m:r>
                      <a:rPr lang="es-ES" sz="2400" b="0" i="1" smtClean="0">
                        <a:latin typeface="Cambria Math" panose="02040503050406030204" pitchFamily="18" charset="0"/>
                        <a:ea typeface="Cambria Math" panose="02040503050406030204" pitchFamily="18" charset="0"/>
                      </a:rPr>
                      <m:t>=1</m:t>
                    </m:r>
                    <m:r>
                      <a:rPr lang="es-PE" sz="2400" b="0" i="1" smtClean="0">
                        <a:latin typeface="Cambria Math" panose="02040503050406030204" pitchFamily="18" charset="0"/>
                        <a:ea typeface="Cambria Math" panose="02040503050406030204" pitchFamily="18" charset="0"/>
                      </a:rPr>
                      <m:t>3</m:t>
                    </m:r>
                  </m:oMath>
                </a14:m>
                <a:endParaRPr lang="es-ES_tradnl" sz="2400" dirty="0"/>
              </a:p>
              <a:p>
                <a:pPr marL="36900" indent="0">
                  <a:buNone/>
                </a:pPr>
                <a:endParaRPr lang="es-ES_tradnl" sz="2400" dirty="0"/>
              </a:p>
              <a:p>
                <a:pPr marL="36900" indent="0">
                  <a:buNone/>
                </a:pPr>
                <a:r>
                  <a:rPr lang="es-ES_tradnl" sz="2400" dirty="0">
                    <a:solidFill>
                      <a:srgbClr val="FFFF00"/>
                    </a:solidFill>
                  </a:rPr>
                  <a:t>Estos argumentos son </a:t>
                </a:r>
                <a:r>
                  <a:rPr lang="es-ES_tradnl" sz="2400" b="1" u="sng" dirty="0"/>
                  <a:t>						</a:t>
                </a:r>
                <a:r>
                  <a:rPr lang="es-ES_tradnl" sz="2400" u="sng" dirty="0">
                    <a:solidFill>
                      <a:srgbClr val="FFFF00"/>
                    </a:solidFill>
                  </a:rPr>
                  <a:t>.  </a:t>
                </a:r>
                <a:r>
                  <a:rPr lang="es-ES_tradnl" sz="2400" dirty="0">
                    <a:solidFill>
                      <a:srgbClr val="FFFF00"/>
                    </a:solidFill>
                  </a:rPr>
                  <a:t> </a:t>
                </a:r>
                <a:r>
                  <a:rPr lang="es-ES_tradnl" sz="2400" u="sng" dirty="0">
                    <a:solidFill>
                      <a:srgbClr val="FFFF00"/>
                    </a:solidFill>
                  </a:rPr>
                  <a:t>  </a:t>
                </a:r>
                <a:r>
                  <a:rPr lang="es-ES_tradnl" sz="2400" dirty="0">
                    <a:solidFill>
                      <a:srgbClr val="FFFF00"/>
                    </a:solidFill>
                  </a:rPr>
                  <a:t>     </a:t>
                </a:r>
              </a:p>
              <a:p>
                <a:pPr marL="36900" indent="0">
                  <a:buNone/>
                </a:pPr>
                <a:endParaRPr lang="es-ES_tradnl" sz="2400" dirty="0">
                  <a:solidFill>
                    <a:srgbClr val="FFFF00"/>
                  </a:solidFill>
                </a:endParaRPr>
              </a:p>
              <a:p>
                <a:pPr marL="36900" indent="0">
                  <a:buNone/>
                </a:pPr>
                <a:r>
                  <a:rPr lang="es-ES_tradnl" sz="2400" dirty="0">
                    <a:solidFill>
                      <a:srgbClr val="FFFF00"/>
                    </a:solidFill>
                  </a:rPr>
                  <a:t>En ambos, el conjunto que hacen la premisa y su conclusión es </a:t>
                </a:r>
                <a:r>
                  <a:rPr lang="es-ES_tradnl" sz="2400" b="1" u="sng" dirty="0"/>
                  <a:t>						</a:t>
                </a:r>
                <a:r>
                  <a:rPr lang="es-ES_tradnl" sz="2400" u="sng" dirty="0">
                    <a:solidFill>
                      <a:srgbClr val="FFFF00"/>
                    </a:solidFill>
                  </a:rPr>
                  <a:t>.</a:t>
                </a:r>
                <a:endParaRPr lang="es-ES_tradnl" sz="2400" dirty="0">
                  <a:solidFill>
                    <a:srgbClr val="FFFF00"/>
                  </a:solidFill>
                </a:endParaRPr>
              </a:p>
              <a:p>
                <a:pPr marL="36900" indent="0">
                  <a:buNone/>
                </a:pPr>
                <a:endParaRPr lang="es-ES_tradnl" sz="2400" dirty="0">
                  <a:solidFill>
                    <a:srgbClr val="FFFF00"/>
                  </a:solidFill>
                </a:endParaRPr>
              </a:p>
              <a:p>
                <a:pPr marL="36900" indent="0">
                  <a:buNone/>
                </a:pPr>
                <a:r>
                  <a:rPr lang="es-ES_tradnl" sz="2400" dirty="0">
                    <a:solidFill>
                      <a:srgbClr val="FFFF00"/>
                    </a:solidFill>
                  </a:rPr>
                  <a:t>En ambos, el conjunto que hacen la premisa y la negación de la conclusión es un conjunto </a:t>
                </a:r>
              </a:p>
              <a:p>
                <a:pPr marL="36900" indent="0">
                  <a:buNone/>
                </a:pPr>
                <a:r>
                  <a:rPr lang="es-ES_tradnl" sz="2400" b="1" u="sng" dirty="0"/>
                  <a:t>						</a:t>
                </a:r>
                <a:r>
                  <a:rPr lang="es-ES_tradnl" sz="2400" dirty="0">
                    <a:solidFill>
                      <a:srgbClr val="FFFF00"/>
                    </a:solidFill>
                  </a:rPr>
                  <a:t>.</a:t>
                </a:r>
              </a:p>
            </p:txBody>
          </p:sp>
        </mc:Choice>
        <mc:Fallback xmlns="">
          <p:sp>
            <p:nvSpPr>
              <p:cNvPr id="3" name="Marcador de contenido 2">
                <a:extLst>
                  <a:ext uri="{FF2B5EF4-FFF2-40B4-BE49-F238E27FC236}">
                    <a16:creationId xmlns:a16="http://schemas.microsoft.com/office/drawing/2014/main" id="{E635FC79-7A34-9E4C-BD3E-109EF33A69E1}"/>
                  </a:ext>
                </a:extLst>
              </p:cNvPr>
              <p:cNvSpPr>
                <a:spLocks noGrp="1" noRot="1" noChangeAspect="1" noMove="1" noResize="1" noEditPoints="1" noAdjustHandles="1" noChangeArrowheads="1" noChangeShapeType="1" noTextEdit="1"/>
              </p:cNvSpPr>
              <p:nvPr>
                <p:ph idx="1"/>
              </p:nvPr>
            </p:nvSpPr>
            <p:spPr>
              <a:xfrm>
                <a:off x="648586" y="1897380"/>
                <a:ext cx="11124314" cy="4395913"/>
              </a:xfrm>
              <a:blipFill>
                <a:blip r:embed="rId2"/>
                <a:stretch>
                  <a:fillRect/>
                </a:stretch>
              </a:blipFill>
            </p:spPr>
            <p:txBody>
              <a:bodyPr/>
              <a:lstStyle/>
              <a:p>
                <a:r>
                  <a:rPr lang="es-PE">
                    <a:noFill/>
                  </a:rPr>
                  <a:t> </a:t>
                </a:r>
              </a:p>
            </p:txBody>
          </p:sp>
        </mc:Fallback>
      </mc:AlternateContent>
      <p:sp>
        <p:nvSpPr>
          <p:cNvPr id="4" name="Título 1">
            <a:extLst>
              <a:ext uri="{FF2B5EF4-FFF2-40B4-BE49-F238E27FC236}">
                <a16:creationId xmlns:a16="http://schemas.microsoft.com/office/drawing/2014/main" id="{1422C498-EC8E-B54F-A390-95B61468C0A5}"/>
              </a:ext>
            </a:extLst>
          </p:cNvPr>
          <p:cNvSpPr>
            <a:spLocks noGrp="1"/>
          </p:cNvSpPr>
          <p:nvPr>
            <p:ph type="title"/>
          </p:nvPr>
        </p:nvSpPr>
        <p:spPr>
          <a:xfrm>
            <a:off x="919119" y="368300"/>
            <a:ext cx="10353762" cy="1257300"/>
          </a:xfrm>
        </p:spPr>
        <p:txBody>
          <a:bodyPr/>
          <a:lstStyle/>
          <a:p>
            <a:r>
              <a:rPr lang="es-ES_tradnl" dirty="0"/>
              <a:t>Cálculo </a:t>
            </a:r>
            <a:r>
              <a:rPr lang="es-ES_tradnl" dirty="0" err="1"/>
              <a:t>cuantificacional</a:t>
            </a:r>
            <a:endParaRPr lang="es-ES_tradnl" dirty="0"/>
          </a:p>
        </p:txBody>
      </p:sp>
    </p:spTree>
    <p:extLst>
      <p:ext uri="{BB962C8B-B14F-4D97-AF65-F5344CB8AC3E}">
        <p14:creationId xmlns:p14="http://schemas.microsoft.com/office/powerpoint/2010/main" val="3153986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2154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7EA4488-441D-8E4C-8CC2-5D8249051209}"/>
                  </a:ext>
                </a:extLst>
              </p:cNvPr>
              <p:cNvSpPr>
                <a:spLocks noGrp="1"/>
              </p:cNvSpPr>
              <p:nvPr>
                <p:ph idx="1"/>
              </p:nvPr>
            </p:nvSpPr>
            <p:spPr>
              <a:xfrm>
                <a:off x="420040" y="1597665"/>
                <a:ext cx="11351920" cy="4638035"/>
              </a:xfrm>
            </p:spPr>
            <p:txBody>
              <a:bodyPr>
                <a:normAutofit fontScale="92500"/>
              </a:bodyPr>
              <a:lstStyle/>
              <a:p>
                <a:pPr marL="36900" indent="0">
                  <a:buNone/>
                </a:pPr>
                <a:r>
                  <a:rPr lang="es-ES_tradnl" sz="2800" b="1" dirty="0"/>
                  <a:t>G.</a:t>
                </a:r>
                <a:r>
                  <a:rPr lang="es-ES_tradnl" sz="2800" dirty="0"/>
                  <a:t> Lucas es perro.  Además, Lucas es galgo.</a:t>
                </a:r>
                <a:endParaRPr lang="es-ES_tradnl" sz="2800" b="1" dirty="0"/>
              </a:p>
              <a:p>
                <a:pPr marL="36900" indent="0">
                  <a:buNone/>
                </a:pPr>
                <a:r>
                  <a:rPr lang="es-ES_tradnl" sz="2800" b="1" dirty="0"/>
                  <a:t>G’. </a:t>
                </a:r>
                <a14:m>
                  <m:oMath xmlns:m="http://schemas.openxmlformats.org/officeDocument/2006/math">
                    <m:d>
                      <m:dPr>
                        <m:begChr m:val="{"/>
                        <m:endChr m:val="}"/>
                        <m:ctrlPr>
                          <a:rPr lang="es-ES" sz="2800" i="1" smtClean="0">
                            <a:latin typeface="Cambria Math" panose="02040503050406030204" pitchFamily="18" charset="0"/>
                            <a:ea typeface="Cambria Math" panose="02040503050406030204" pitchFamily="18" charset="0"/>
                          </a:rPr>
                        </m:ctrlPr>
                      </m:dPr>
                      <m:e>
                        <m:r>
                          <a:rPr lang="es-ES" sz="2800" i="1">
                            <a:latin typeface="Cambria Math" panose="02040503050406030204" pitchFamily="18" charset="0"/>
                            <a:ea typeface="Cambria Math" panose="02040503050406030204" pitchFamily="18" charset="0"/>
                          </a:rPr>
                          <m:t>𝑥</m:t>
                        </m:r>
                        <m:r>
                          <a:rPr lang="es-ES_tradnl" sz="2800" i="1" dirty="0">
                            <a:latin typeface="Cambria Math" panose="02040503050406030204" pitchFamily="18" charset="0"/>
                          </a:rPr>
                          <m:t>∈</m:t>
                        </m:r>
                        <m:r>
                          <a:rPr lang="es-ES" sz="2800" i="1" dirty="0">
                            <a:latin typeface="Cambria Math" panose="02040503050406030204" pitchFamily="18" charset="0"/>
                          </a:rPr>
                          <m:t>𝐹</m:t>
                        </m:r>
                        <m:r>
                          <a:rPr lang="es-ES" sz="2800" i="1">
                            <a:latin typeface="Cambria Math" panose="02040503050406030204" pitchFamily="18" charset="0"/>
                          </a:rPr>
                          <m:t>,</m:t>
                        </m:r>
                        <m:r>
                          <m:rPr>
                            <m:nor/>
                          </m:rPr>
                          <a:rPr lang="es-ES_tradnl" sz="2800" i="1" dirty="0"/>
                          <m:t> </m:t>
                        </m:r>
                        <m:r>
                          <a:rPr lang="es-ES" sz="2800" i="1">
                            <a:latin typeface="Cambria Math" panose="02040503050406030204" pitchFamily="18" charset="0"/>
                            <a:ea typeface="Cambria Math" panose="02040503050406030204" pitchFamily="18" charset="0"/>
                          </a:rPr>
                          <m:t>𝑥</m:t>
                        </m:r>
                        <m:r>
                          <a:rPr lang="es-ES_tradnl" sz="2800" i="1" dirty="0">
                            <a:latin typeface="Cambria Math" panose="02040503050406030204" pitchFamily="18" charset="0"/>
                          </a:rPr>
                          <m:t>∈</m:t>
                        </m:r>
                        <m:r>
                          <a:rPr lang="es-ES" sz="2800" i="1" dirty="0">
                            <a:latin typeface="Cambria Math" panose="02040503050406030204" pitchFamily="18" charset="0"/>
                          </a:rPr>
                          <m:t>𝐺</m:t>
                        </m:r>
                        <m:r>
                          <m:rPr>
                            <m:nor/>
                          </m:rPr>
                          <a:rPr lang="es-ES_tradnl" sz="2800" i="1" dirty="0"/>
                          <m:t> </m:t>
                        </m:r>
                      </m:e>
                    </m:d>
                  </m:oMath>
                </a14:m>
                <a:endParaRPr lang="es-ES_tradnl" sz="2800" dirty="0"/>
              </a:p>
              <a:p>
                <a:pPr marL="36900" indent="0">
                  <a:buNone/>
                </a:pPr>
                <a:endParaRPr lang="es-ES_tradnl" sz="2800" dirty="0"/>
              </a:p>
              <a:p>
                <a:pPr marL="36900" indent="0">
                  <a:buNone/>
                </a:pPr>
                <a:r>
                  <a:rPr lang="es-ES_tradnl" sz="2800" dirty="0">
                    <a:solidFill>
                      <a:srgbClr val="FFFF00"/>
                    </a:solidFill>
                  </a:rPr>
                  <a:t>Estos conjuntos de oraciones son </a:t>
                </a:r>
                <a:r>
                  <a:rPr lang="es-ES_tradnl" sz="2800" b="1" u="sng" dirty="0"/>
                  <a:t>					.</a:t>
                </a:r>
                <a:r>
                  <a:rPr lang="es-ES_tradnl" sz="2800" dirty="0">
                    <a:solidFill>
                      <a:srgbClr val="FFFF00"/>
                    </a:solidFill>
                  </a:rPr>
                  <a:t> </a:t>
                </a:r>
                <a:endParaRPr lang="es-ES_tradnl" sz="2800" dirty="0"/>
              </a:p>
              <a:p>
                <a:pPr marL="36900" indent="0">
                  <a:buNone/>
                </a:pPr>
                <a:endParaRPr lang="es-ES_tradnl" sz="2800" dirty="0">
                  <a:solidFill>
                    <a:srgbClr val="FFFF00"/>
                  </a:solidFill>
                </a:endParaRPr>
              </a:p>
              <a:p>
                <a:pPr marL="36900" indent="0">
                  <a:buNone/>
                </a:pPr>
                <a:r>
                  <a:rPr lang="es-ES" sz="2800" dirty="0">
                    <a:solidFill>
                      <a:srgbClr val="FFFF00"/>
                    </a:solidFill>
                    <a:ea typeface="Cambria Math" panose="02040503050406030204" pitchFamily="18" charset="0"/>
                  </a:rPr>
                  <a:t>“</a:t>
                </a:r>
                <a14:m>
                  <m:oMath xmlns:m="http://schemas.openxmlformats.org/officeDocument/2006/math">
                    <m:r>
                      <a:rPr lang="es-ES" sz="2800" i="1">
                        <a:solidFill>
                          <a:srgbClr val="FFFF00"/>
                        </a:solidFill>
                        <a:latin typeface="Cambria Math" panose="02040503050406030204" pitchFamily="18" charset="0"/>
                        <a:ea typeface="Cambria Math" panose="02040503050406030204" pitchFamily="18" charset="0"/>
                      </a:rPr>
                      <m:t>𝑥</m:t>
                    </m:r>
                    <m:r>
                      <a:rPr lang="es-ES" sz="2800" b="0" i="1" smtClean="0">
                        <a:solidFill>
                          <a:srgbClr val="FFFF00"/>
                        </a:solidFill>
                        <a:latin typeface="Cambria Math" panose="02040503050406030204" pitchFamily="18" charset="0"/>
                        <a:ea typeface="Cambria Math" panose="02040503050406030204" pitchFamily="18" charset="0"/>
                      </a:rPr>
                      <m:t>∈</m:t>
                    </m:r>
                    <m:r>
                      <a:rPr lang="es-ES" sz="2800" b="0" i="1" smtClean="0">
                        <a:solidFill>
                          <a:srgbClr val="FFFF00"/>
                        </a:solidFill>
                        <a:latin typeface="Cambria Math" panose="02040503050406030204" pitchFamily="18" charset="0"/>
                        <a:ea typeface="Cambria Math" panose="02040503050406030204" pitchFamily="18" charset="0"/>
                      </a:rPr>
                      <m:t>𝐹</m:t>
                    </m:r>
                  </m:oMath>
                </a14:m>
                <a:r>
                  <a:rPr lang="es-ES_tradnl" sz="2800" dirty="0">
                    <a:solidFill>
                      <a:srgbClr val="FFFF00"/>
                    </a:solidFill>
                  </a:rPr>
                  <a:t>” hace un conjunto </a:t>
                </a:r>
                <a:r>
                  <a:rPr lang="es-ES_tradnl" sz="2800" b="1" u="sng" dirty="0"/>
                  <a:t>					</a:t>
                </a:r>
                <a:r>
                  <a:rPr lang="es-ES_tradnl" sz="2800" b="1" dirty="0"/>
                  <a:t> </a:t>
                </a:r>
                <a:r>
                  <a:rPr lang="es-ES_tradnl" sz="2800" dirty="0">
                    <a:solidFill>
                      <a:srgbClr val="FFFF00"/>
                    </a:solidFill>
                  </a:rPr>
                  <a:t>con “</a:t>
                </a:r>
                <a14:m>
                  <m:oMath xmlns:m="http://schemas.openxmlformats.org/officeDocument/2006/math">
                    <m:r>
                      <a:rPr lang="es-ES" sz="2800" i="1">
                        <a:solidFill>
                          <a:srgbClr val="FFFF00"/>
                        </a:solidFill>
                        <a:latin typeface="Cambria Math" panose="02040503050406030204" pitchFamily="18" charset="0"/>
                        <a:ea typeface="Cambria Math" panose="02040503050406030204" pitchFamily="18" charset="0"/>
                      </a:rPr>
                      <m:t>𝑥</m:t>
                    </m:r>
                    <m:r>
                      <a:rPr lang="es-ES" sz="2800" i="1">
                        <a:solidFill>
                          <a:srgbClr val="FFFF00"/>
                        </a:solidFill>
                        <a:latin typeface="Cambria Math" panose="02040503050406030204" pitchFamily="18" charset="0"/>
                        <a:ea typeface="Cambria Math" panose="02040503050406030204" pitchFamily="18" charset="0"/>
                      </a:rPr>
                      <m:t>∉</m:t>
                    </m:r>
                    <m:r>
                      <a:rPr lang="es-ES" sz="2800" i="1">
                        <a:solidFill>
                          <a:srgbClr val="FFFF00"/>
                        </a:solidFill>
                        <a:latin typeface="Cambria Math" panose="02040503050406030204" pitchFamily="18" charset="0"/>
                        <a:ea typeface="Cambria Math" panose="02040503050406030204" pitchFamily="18" charset="0"/>
                      </a:rPr>
                      <m:t>𝐺</m:t>
                    </m:r>
                  </m:oMath>
                </a14:m>
                <a:r>
                  <a:rPr lang="es-ES_tradnl" sz="2800" dirty="0">
                    <a:solidFill>
                      <a:srgbClr val="FFFF00"/>
                    </a:solidFill>
                  </a:rPr>
                  <a:t>”.</a:t>
                </a:r>
                <a:endParaRPr lang="es-ES_tradnl" sz="2800" dirty="0"/>
              </a:p>
              <a:p>
                <a:pPr marL="36900" indent="0">
                  <a:buNone/>
                </a:pPr>
                <a:endParaRPr lang="es-ES_tradnl" sz="2800" dirty="0">
                  <a:solidFill>
                    <a:srgbClr val="FFFF00"/>
                  </a:solidFill>
                </a:endParaRPr>
              </a:p>
              <a:p>
                <a:pPr marL="36900" indent="0">
                  <a:buNone/>
                </a:pPr>
                <a:r>
                  <a:rPr lang="es-ES" sz="2800" b="0" dirty="0">
                    <a:solidFill>
                      <a:srgbClr val="FFFF00"/>
                    </a:solidFill>
                    <a:ea typeface="Cambria Math" panose="02040503050406030204" pitchFamily="18" charset="0"/>
                  </a:rPr>
                  <a:t>“</a:t>
                </a:r>
                <a14:m>
                  <m:oMath xmlns:m="http://schemas.openxmlformats.org/officeDocument/2006/math">
                    <m:r>
                      <a:rPr lang="es-ES" sz="2800" b="0" i="1">
                        <a:solidFill>
                          <a:srgbClr val="FFFF00"/>
                        </a:solidFill>
                        <a:latin typeface="Cambria Math" panose="02040503050406030204" pitchFamily="18" charset="0"/>
                        <a:ea typeface="Cambria Math" panose="02040503050406030204" pitchFamily="18" charset="0"/>
                      </a:rPr>
                      <m:t>𝑥</m:t>
                    </m:r>
                    <m:r>
                      <a:rPr lang="es-ES" sz="2800" b="0" i="1">
                        <a:solidFill>
                          <a:srgbClr val="FFFF00"/>
                        </a:solidFill>
                        <a:latin typeface="Cambria Math" panose="02040503050406030204" pitchFamily="18" charset="0"/>
                        <a:ea typeface="Cambria Math" panose="02040503050406030204" pitchFamily="18" charset="0"/>
                      </a:rPr>
                      <m:t>∈</m:t>
                    </m:r>
                    <m:r>
                      <a:rPr lang="es-ES" sz="2800" b="0" i="1" smtClean="0">
                        <a:solidFill>
                          <a:srgbClr val="FFFF00"/>
                        </a:solidFill>
                        <a:latin typeface="Cambria Math" panose="02040503050406030204" pitchFamily="18" charset="0"/>
                        <a:ea typeface="Cambria Math" panose="02040503050406030204" pitchFamily="18" charset="0"/>
                      </a:rPr>
                      <m:t>𝐹</m:t>
                    </m:r>
                  </m:oMath>
                </a14:m>
                <a:r>
                  <a:rPr lang="es-ES_tradnl" sz="2800" i="1" dirty="0">
                    <a:solidFill>
                      <a:srgbClr val="FFFF00"/>
                    </a:solidFill>
                  </a:rPr>
                  <a:t>” </a:t>
                </a:r>
                <a:r>
                  <a:rPr lang="es-ES_tradnl" sz="2800" dirty="0">
                    <a:solidFill>
                      <a:srgbClr val="FFFF00"/>
                    </a:solidFill>
                  </a:rPr>
                  <a:t>hace un conjunto </a:t>
                </a:r>
                <a:r>
                  <a:rPr lang="es-ES_tradnl" sz="2800" b="1" u="sng" dirty="0"/>
                  <a:t>					</a:t>
                </a:r>
                <a:r>
                  <a:rPr lang="es-ES_tradnl" sz="2800" b="1" dirty="0"/>
                  <a:t> </a:t>
                </a:r>
                <a:r>
                  <a:rPr lang="es-ES_tradnl" sz="2800" dirty="0">
                    <a:solidFill>
                      <a:srgbClr val="FFFF00"/>
                    </a:solidFill>
                  </a:rPr>
                  <a:t>con “</a:t>
                </a:r>
                <a14:m>
                  <m:oMath xmlns:m="http://schemas.openxmlformats.org/officeDocument/2006/math">
                    <m:r>
                      <a:rPr lang="es-ES" sz="2800" i="1">
                        <a:solidFill>
                          <a:srgbClr val="FFFF00"/>
                        </a:solidFill>
                        <a:latin typeface="Cambria Math" panose="02040503050406030204" pitchFamily="18" charset="0"/>
                        <a:ea typeface="Cambria Math" panose="02040503050406030204" pitchFamily="18" charset="0"/>
                      </a:rPr>
                      <m:t>𝑥</m:t>
                    </m:r>
                    <m:r>
                      <a:rPr lang="es-PE" sz="2800" b="0" i="1" smtClean="0">
                        <a:solidFill>
                          <a:srgbClr val="FFFF00"/>
                        </a:solidFill>
                        <a:latin typeface="Cambria Math" panose="02040503050406030204" pitchFamily="18" charset="0"/>
                        <a:ea typeface="Cambria Math" panose="02040503050406030204" pitchFamily="18" charset="0"/>
                      </a:rPr>
                      <m:t>∉</m:t>
                    </m:r>
                    <m:r>
                      <a:rPr lang="es-ES" sz="2800" i="1">
                        <a:solidFill>
                          <a:srgbClr val="FFFF00"/>
                        </a:solidFill>
                        <a:latin typeface="Cambria Math" panose="02040503050406030204" pitchFamily="18" charset="0"/>
                        <a:ea typeface="Cambria Math" panose="02040503050406030204" pitchFamily="18" charset="0"/>
                      </a:rPr>
                      <m:t>𝐹</m:t>
                    </m:r>
                  </m:oMath>
                </a14:m>
                <a:r>
                  <a:rPr lang="es-ES" sz="2800" dirty="0">
                    <a:solidFill>
                      <a:srgbClr val="FFFF00"/>
                    </a:solidFill>
                    <a:ea typeface="Cambria Math" panose="02040503050406030204" pitchFamily="18" charset="0"/>
                  </a:rPr>
                  <a:t>” y también con </a:t>
                </a:r>
                <a:r>
                  <a:rPr lang="es-ES" sz="2800" u="sng" dirty="0">
                    <a:solidFill>
                      <a:schemeClr val="tx1"/>
                    </a:solidFill>
                    <a:ea typeface="Cambria Math" panose="02040503050406030204" pitchFamily="18" charset="0"/>
                  </a:rPr>
                  <a:t>				</a:t>
                </a:r>
                <a:r>
                  <a:rPr lang="es-ES" sz="2800" dirty="0">
                    <a:solidFill>
                      <a:srgbClr val="FFFF00"/>
                    </a:solidFill>
                    <a:ea typeface="Cambria Math" panose="02040503050406030204" pitchFamily="18" charset="0"/>
                  </a:rPr>
                  <a:t>.</a:t>
                </a:r>
              </a:p>
              <a:p>
                <a:pPr marL="36900" indent="0">
                  <a:buNone/>
                </a:pPr>
                <a:endParaRPr lang="es-ES" dirty="0">
                  <a:solidFill>
                    <a:srgbClr val="FFFF00"/>
                  </a:solidFill>
                  <a:ea typeface="Cambria Math" panose="02040503050406030204" pitchFamily="18" charset="0"/>
                </a:endParaRPr>
              </a:p>
              <a:p>
                <a:pPr marL="36900" indent="0">
                  <a:buNone/>
                </a:pPr>
                <a:endParaRPr lang="es-ES_tradnl" dirty="0">
                  <a:solidFill>
                    <a:srgbClr val="FFFF00"/>
                  </a:solidFill>
                </a:endParaRPr>
              </a:p>
            </p:txBody>
          </p:sp>
        </mc:Choice>
        <mc:Fallback xmlns="">
          <p:sp>
            <p:nvSpPr>
              <p:cNvPr id="3" name="Marcador de contenido 2">
                <a:extLst>
                  <a:ext uri="{FF2B5EF4-FFF2-40B4-BE49-F238E27FC236}">
                    <a16:creationId xmlns:a16="http://schemas.microsoft.com/office/drawing/2014/main" id="{E7EA4488-441D-8E4C-8CC2-5D8249051209}"/>
                  </a:ext>
                </a:extLst>
              </p:cNvPr>
              <p:cNvSpPr>
                <a:spLocks noGrp="1" noRot="1" noChangeAspect="1" noMove="1" noResize="1" noEditPoints="1" noAdjustHandles="1" noChangeArrowheads="1" noChangeShapeType="1" noTextEdit="1"/>
              </p:cNvSpPr>
              <p:nvPr>
                <p:ph idx="1"/>
              </p:nvPr>
            </p:nvSpPr>
            <p:spPr>
              <a:xfrm>
                <a:off x="420040" y="1597665"/>
                <a:ext cx="11351920" cy="4638035"/>
              </a:xfrm>
              <a:blipFill>
                <a:blip r:embed="rId2"/>
                <a:stretch>
                  <a:fillRect/>
                </a:stretch>
              </a:blipFill>
            </p:spPr>
            <p:txBody>
              <a:bodyPr/>
              <a:lstStyle/>
              <a:p>
                <a:r>
                  <a:rPr lang="es-PE">
                    <a:noFill/>
                  </a:rPr>
                  <a:t> </a:t>
                </a:r>
              </a:p>
            </p:txBody>
          </p:sp>
        </mc:Fallback>
      </mc:AlternateContent>
      <p:sp>
        <p:nvSpPr>
          <p:cNvPr id="2" name="Rectángulo 1">
            <a:extLst>
              <a:ext uri="{FF2B5EF4-FFF2-40B4-BE49-F238E27FC236}">
                <a16:creationId xmlns:a16="http://schemas.microsoft.com/office/drawing/2014/main" id="{39C9AC62-9734-1945-BE31-B37F97B98C65}"/>
              </a:ext>
            </a:extLst>
          </p:cNvPr>
          <p:cNvSpPr/>
          <p:nvPr/>
        </p:nvSpPr>
        <p:spPr>
          <a:xfrm>
            <a:off x="3579125" y="412234"/>
            <a:ext cx="503375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4000" b="0" i="0" u="none" strike="noStrike" kern="1200" cap="none" spc="0" normalizeH="0" baseline="0" noProof="0" dirty="0">
                <a:ln>
                  <a:solidFill>
                    <a:srgbClr val="000000">
                      <a:lumMod val="75000"/>
                      <a:lumOff val="25000"/>
                      <a:alpha val="10000"/>
                    </a:srgbClr>
                  </a:solidFill>
                </a:ln>
                <a:solidFill>
                  <a:srgbClr val="F0F3F3"/>
                </a:solidFill>
                <a:effectLst>
                  <a:outerShdw blurRad="9525" dist="25400" dir="14640000" algn="tl" rotWithShape="0">
                    <a:srgbClr val="000000">
                      <a:alpha val="30000"/>
                    </a:srgbClr>
                  </a:outerShdw>
                </a:effectLst>
                <a:uLnTx/>
                <a:uFillTx/>
                <a:latin typeface="Gill Sans MT" panose="02040603050505030304"/>
                <a:ea typeface="+mn-ea"/>
                <a:cs typeface="+mn-cs"/>
              </a:rPr>
              <a:t>Cálculo </a:t>
            </a:r>
            <a:r>
              <a:rPr kumimoji="0" lang="es-ES_tradnl" sz="4000" b="0" i="0" u="none" strike="noStrike" kern="1200" cap="none" spc="0" normalizeH="0" baseline="0" noProof="0" dirty="0" err="1">
                <a:ln>
                  <a:solidFill>
                    <a:srgbClr val="000000">
                      <a:lumMod val="75000"/>
                      <a:lumOff val="25000"/>
                      <a:alpha val="10000"/>
                    </a:srgbClr>
                  </a:solidFill>
                </a:ln>
                <a:solidFill>
                  <a:srgbClr val="F0F3F3"/>
                </a:solidFill>
                <a:effectLst>
                  <a:outerShdw blurRad="9525" dist="25400" dir="14640000" algn="tl" rotWithShape="0">
                    <a:srgbClr val="000000">
                      <a:alpha val="30000"/>
                    </a:srgbClr>
                  </a:outerShdw>
                </a:effectLst>
                <a:uLnTx/>
                <a:uFillTx/>
                <a:latin typeface="Gill Sans MT" panose="02040603050505030304"/>
                <a:ea typeface="+mn-ea"/>
                <a:cs typeface="+mn-cs"/>
              </a:rPr>
              <a:t>cuantificacional</a:t>
            </a:r>
            <a:endParaRPr kumimoji="0" lang="es-ES_tradnl" sz="1800" b="0" i="0" u="none" strike="noStrike" kern="1200" cap="none" spc="0" normalizeH="0" baseline="0" noProof="0" dirty="0">
              <a:ln>
                <a:noFill/>
              </a:ln>
              <a:solidFill>
                <a:srgbClr val="FFFFFF"/>
              </a:solidFill>
              <a:effectLst/>
              <a:uLnTx/>
              <a:uFillTx/>
              <a:latin typeface="Gill Sans MT" panose="02040603050505030304"/>
              <a:ea typeface="+mn-ea"/>
              <a:cs typeface="+mn-cs"/>
            </a:endParaRPr>
          </a:p>
        </p:txBody>
      </p:sp>
    </p:spTree>
    <p:extLst>
      <p:ext uri="{BB962C8B-B14F-4D97-AF65-F5344CB8AC3E}">
        <p14:creationId xmlns:p14="http://schemas.microsoft.com/office/powerpoint/2010/main" val="302358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2154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3977BC3-0180-F344-84FA-AFAD0FC0B393}"/>
                  </a:ext>
                </a:extLst>
              </p:cNvPr>
              <p:cNvSpPr>
                <a:spLocks noGrp="1"/>
              </p:cNvSpPr>
              <p:nvPr>
                <p:ph idx="1"/>
              </p:nvPr>
            </p:nvSpPr>
            <p:spPr>
              <a:xfrm>
                <a:off x="919119" y="1866900"/>
                <a:ext cx="10353762" cy="4991100"/>
              </a:xfrm>
            </p:spPr>
            <p:txBody>
              <a:bodyPr>
                <a:normAutofit/>
              </a:bodyPr>
              <a:lstStyle/>
              <a:p>
                <a:pPr marL="36900" indent="0">
                  <a:buNone/>
                </a:pPr>
                <a:r>
                  <a:rPr lang="es-ES_tradnl" sz="2400" b="1" dirty="0"/>
                  <a:t>H. </a:t>
                </a:r>
                <a:r>
                  <a:rPr lang="es-ES_tradnl" sz="2400" dirty="0"/>
                  <a:t>Lucas no es Lucas.</a:t>
                </a:r>
                <a:endParaRPr lang="es-ES_tradnl" sz="2400" i="1" dirty="0"/>
              </a:p>
              <a:p>
                <a:pPr marL="36900" indent="0">
                  <a:buNone/>
                </a:pPr>
                <a:r>
                  <a:rPr lang="es-ES_tradnl" sz="2400" b="1" dirty="0"/>
                  <a:t>H’. </a:t>
                </a:r>
                <a14:m>
                  <m:oMath xmlns:m="http://schemas.openxmlformats.org/officeDocument/2006/math">
                    <m:r>
                      <a:rPr lang="es-ES" sz="2400" i="1">
                        <a:latin typeface="Cambria Math" panose="02040503050406030204" pitchFamily="18" charset="0"/>
                        <a:ea typeface="Cambria Math" panose="02040503050406030204" pitchFamily="18" charset="0"/>
                      </a:rPr>
                      <m:t>𝑥</m:t>
                    </m:r>
                    <m:r>
                      <a:rPr lang="es-ES_tradnl" sz="2400" dirty="0">
                        <a:latin typeface="Cambria Math" panose="02040503050406030204" pitchFamily="18" charset="0"/>
                      </a:rPr>
                      <m:t>≠</m:t>
                    </m:r>
                    <m:r>
                      <a:rPr lang="es-ES" sz="2400" i="1">
                        <a:latin typeface="Cambria Math" panose="02040503050406030204" pitchFamily="18" charset="0"/>
                        <a:ea typeface="Cambria Math" panose="02040503050406030204" pitchFamily="18" charset="0"/>
                      </a:rPr>
                      <m:t>𝑥</m:t>
                    </m:r>
                  </m:oMath>
                </a14:m>
                <a:endParaRPr lang="es-ES_tradnl" sz="2400" b="1" i="1" dirty="0"/>
              </a:p>
              <a:p>
                <a:pPr marL="36900" indent="0">
                  <a:buNone/>
                </a:pPr>
                <a:endParaRPr lang="es-ES_tradnl" sz="2400" dirty="0"/>
              </a:p>
              <a:p>
                <a:pPr marL="36900" indent="0">
                  <a:buNone/>
                </a:pPr>
                <a:r>
                  <a:rPr lang="es-ES_tradnl" sz="2400" dirty="0">
                    <a:solidFill>
                      <a:srgbClr val="FFFF00"/>
                    </a:solidFill>
                  </a:rPr>
                  <a:t>Estas oraciones son </a:t>
                </a:r>
                <a:r>
                  <a:rPr lang="es-ES_tradnl" sz="2400" b="1" u="sng" dirty="0"/>
                  <a:t>						</a:t>
                </a:r>
                <a:r>
                  <a:rPr lang="es-ES_tradnl" sz="2400" dirty="0">
                    <a:solidFill>
                      <a:srgbClr val="FFFF00"/>
                    </a:solidFill>
                  </a:rPr>
                  <a:t> y, en tanto argumentos no hipotéticos,</a:t>
                </a:r>
              </a:p>
              <a:p>
                <a:pPr marL="36900" indent="0">
                  <a:buNone/>
                </a:pPr>
                <a:r>
                  <a:rPr lang="es-ES_tradnl" sz="2400" dirty="0">
                    <a:solidFill>
                      <a:srgbClr val="FFFF00"/>
                    </a:solidFill>
                  </a:rPr>
                  <a:t> </a:t>
                </a:r>
                <a:r>
                  <a:rPr lang="es-ES_tradnl" sz="2400" b="1" u="sng" dirty="0"/>
                  <a:t>						.</a:t>
                </a:r>
                <a:endParaRPr lang="es-ES_tradnl" sz="2400" dirty="0">
                  <a:solidFill>
                    <a:srgbClr val="FFFF00"/>
                  </a:solidFill>
                </a:endParaRPr>
              </a:p>
              <a:p>
                <a:pPr marL="36900" indent="0">
                  <a:buNone/>
                </a:pPr>
                <a:endParaRPr lang="es-ES_tradnl" sz="2400" dirty="0">
                  <a:solidFill>
                    <a:srgbClr val="FFFF00"/>
                  </a:solidFill>
                </a:endParaRPr>
              </a:p>
              <a:p>
                <a:pPr marL="36900" indent="0">
                  <a:buNone/>
                </a:pPr>
                <a:r>
                  <a:rPr lang="es-ES_tradnl" sz="2400" dirty="0">
                    <a:solidFill>
                      <a:srgbClr val="FFFF00"/>
                    </a:solidFill>
                  </a:rPr>
                  <a:t>“No es cierto que </a:t>
                </a:r>
                <a14:m>
                  <m:oMath xmlns:m="http://schemas.openxmlformats.org/officeDocument/2006/math">
                    <m:r>
                      <a:rPr lang="es-ES" sz="2400" i="1">
                        <a:solidFill>
                          <a:srgbClr val="FFFF00"/>
                        </a:solidFill>
                        <a:latin typeface="Cambria Math" panose="02040503050406030204" pitchFamily="18" charset="0"/>
                        <a:ea typeface="Cambria Math" panose="02040503050406030204" pitchFamily="18" charset="0"/>
                      </a:rPr>
                      <m:t>𝑥</m:t>
                    </m:r>
                    <m:r>
                      <a:rPr lang="es-ES_tradnl" sz="2400" dirty="0">
                        <a:solidFill>
                          <a:srgbClr val="FFFF00"/>
                        </a:solidFill>
                        <a:latin typeface="Cambria Math" panose="02040503050406030204" pitchFamily="18" charset="0"/>
                      </a:rPr>
                      <m:t>≠</m:t>
                    </m:r>
                    <m:r>
                      <a:rPr lang="es-ES" sz="2400" i="1">
                        <a:solidFill>
                          <a:srgbClr val="FFFF00"/>
                        </a:solidFill>
                        <a:latin typeface="Cambria Math" panose="02040503050406030204" pitchFamily="18" charset="0"/>
                        <a:ea typeface="Cambria Math" panose="02040503050406030204" pitchFamily="18" charset="0"/>
                      </a:rPr>
                      <m:t>𝑥</m:t>
                    </m:r>
                  </m:oMath>
                </a14:m>
                <a:r>
                  <a:rPr lang="es-ES_tradnl" sz="2400" dirty="0">
                    <a:solidFill>
                      <a:srgbClr val="FFFF00"/>
                    </a:solidFill>
                  </a:rPr>
                  <a:t>” y “No es cierto que Lucas no es Lucas” son oraciones </a:t>
                </a:r>
                <a:r>
                  <a:rPr lang="es-ES_tradnl" sz="2400" b="1" u="sng" dirty="0"/>
                  <a:t>					</a:t>
                </a:r>
                <a:r>
                  <a:rPr lang="es-ES_tradnl" sz="2400" dirty="0">
                    <a:solidFill>
                      <a:srgbClr val="FFFF00"/>
                    </a:solidFill>
                  </a:rPr>
                  <a:t>, y, en tanto argumentos no hipotéticos, son </a:t>
                </a:r>
                <a:r>
                  <a:rPr lang="es-ES_tradnl" sz="2400" b="1" u="sng" dirty="0"/>
                  <a:t>						.</a:t>
                </a:r>
                <a:endParaRPr lang="es-ES_tradnl" sz="2400" dirty="0">
                  <a:solidFill>
                    <a:srgbClr val="FFFF00"/>
                  </a:solidFill>
                </a:endParaRPr>
              </a:p>
            </p:txBody>
          </p:sp>
        </mc:Choice>
        <mc:Fallback xmlns="">
          <p:sp>
            <p:nvSpPr>
              <p:cNvPr id="3" name="Marcador de contenido 2">
                <a:extLst>
                  <a:ext uri="{FF2B5EF4-FFF2-40B4-BE49-F238E27FC236}">
                    <a16:creationId xmlns:a16="http://schemas.microsoft.com/office/drawing/2014/main" id="{B3977BC3-0180-F344-84FA-AFAD0FC0B393}"/>
                  </a:ext>
                </a:extLst>
              </p:cNvPr>
              <p:cNvSpPr>
                <a:spLocks noGrp="1" noRot="1" noChangeAspect="1" noMove="1" noResize="1" noEditPoints="1" noAdjustHandles="1" noChangeArrowheads="1" noChangeShapeType="1" noTextEdit="1"/>
              </p:cNvSpPr>
              <p:nvPr>
                <p:ph idx="1"/>
              </p:nvPr>
            </p:nvSpPr>
            <p:spPr>
              <a:xfrm>
                <a:off x="919119" y="1866900"/>
                <a:ext cx="10353762" cy="4991100"/>
              </a:xfrm>
              <a:blipFill>
                <a:blip r:embed="rId2"/>
                <a:stretch>
                  <a:fillRect/>
                </a:stretch>
              </a:blipFill>
            </p:spPr>
            <p:txBody>
              <a:bodyPr/>
              <a:lstStyle/>
              <a:p>
                <a:r>
                  <a:rPr lang="es-PE">
                    <a:noFill/>
                  </a:rPr>
                  <a:t> </a:t>
                </a:r>
              </a:p>
            </p:txBody>
          </p:sp>
        </mc:Fallback>
      </mc:AlternateContent>
      <p:sp>
        <p:nvSpPr>
          <p:cNvPr id="5" name="Título 4">
            <a:extLst>
              <a:ext uri="{FF2B5EF4-FFF2-40B4-BE49-F238E27FC236}">
                <a16:creationId xmlns:a16="http://schemas.microsoft.com/office/drawing/2014/main" id="{B0BDDF8E-2C60-CB4F-9132-D81F3467B6BE}"/>
              </a:ext>
            </a:extLst>
          </p:cNvPr>
          <p:cNvSpPr>
            <a:spLocks noGrp="1"/>
          </p:cNvSpPr>
          <p:nvPr>
            <p:ph type="title"/>
          </p:nvPr>
        </p:nvSpPr>
        <p:spPr/>
        <p:txBody>
          <a:bodyPr/>
          <a:lstStyle/>
          <a:p>
            <a:r>
              <a:rPr lang="es-ES_tradnl" dirty="0">
                <a:ln>
                  <a:solidFill>
                    <a:srgbClr val="000000">
                      <a:lumMod val="75000"/>
                      <a:lumOff val="25000"/>
                      <a:alpha val="10000"/>
                    </a:srgbClr>
                  </a:solidFill>
                </a:ln>
                <a:solidFill>
                  <a:srgbClr val="F0F3F3"/>
                </a:solidFill>
                <a:effectLst>
                  <a:outerShdw blurRad="9525" dist="25400" dir="14640000" algn="tl" rotWithShape="0">
                    <a:srgbClr val="000000">
                      <a:alpha val="30000"/>
                    </a:srgbClr>
                  </a:outerShdw>
                </a:effectLst>
              </a:rPr>
              <a:t>Cálculo </a:t>
            </a:r>
            <a:r>
              <a:rPr lang="es-ES_tradnl" dirty="0" err="1">
                <a:ln>
                  <a:solidFill>
                    <a:srgbClr val="000000">
                      <a:lumMod val="75000"/>
                      <a:lumOff val="25000"/>
                      <a:alpha val="10000"/>
                    </a:srgbClr>
                  </a:solidFill>
                </a:ln>
                <a:solidFill>
                  <a:srgbClr val="F0F3F3"/>
                </a:solidFill>
                <a:effectLst>
                  <a:outerShdw blurRad="9525" dist="25400" dir="14640000" algn="tl" rotWithShape="0">
                    <a:srgbClr val="000000">
                      <a:alpha val="30000"/>
                    </a:srgbClr>
                  </a:outerShdw>
                </a:effectLst>
              </a:rPr>
              <a:t>cuantificacional</a:t>
            </a:r>
            <a:endParaRPr lang="es-ES_tradnl" dirty="0"/>
          </a:p>
        </p:txBody>
      </p:sp>
    </p:spTree>
    <p:extLst>
      <p:ext uri="{BB962C8B-B14F-4D97-AF65-F5344CB8AC3E}">
        <p14:creationId xmlns:p14="http://schemas.microsoft.com/office/powerpoint/2010/main" val="3739195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1E6D2917-98C7-4644-A555-97A72C4A31C7}"/>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Lógica clásica y ciencias empíricas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4AE3AC5-C67D-7D42-BAEF-08CB87E4D781}"/>
                  </a:ext>
                </a:extLst>
              </p:cNvPr>
              <p:cNvSpPr>
                <a:spLocks noGrp="1"/>
              </p:cNvSpPr>
              <p:nvPr>
                <p:ph idx="1"/>
              </p:nvPr>
            </p:nvSpPr>
            <p:spPr>
              <a:xfrm>
                <a:off x="382818" y="2758799"/>
                <a:ext cx="11415712" cy="3906320"/>
              </a:xfrm>
              <a:effectLst/>
            </p:spPr>
            <p:txBody>
              <a:bodyPr anchor="ctr">
                <a:normAutofit/>
              </a:bodyPr>
              <a:lstStyle/>
              <a:p>
                <a:pPr algn="just">
                  <a:lnSpc>
                    <a:spcPct val="90000"/>
                  </a:lnSpc>
                </a:pPr>
                <a:r>
                  <a:rPr lang="es-ES_tradnl" sz="2400" dirty="0"/>
                  <a:t>La lógica clásica estudia las </a:t>
                </a:r>
                <a:r>
                  <a:rPr lang="es-ES_tradnl" sz="2400" b="1" dirty="0"/>
                  <a:t>formas lógicas</a:t>
                </a:r>
                <a:r>
                  <a:rPr lang="es-ES_tradnl" sz="2400" dirty="0"/>
                  <a:t> que operan, exclusivamente, según las </a:t>
                </a:r>
                <a:r>
                  <a:rPr lang="es-ES_tradnl" sz="2400" b="1" dirty="0"/>
                  <a:t>funciones de los conectores lógicos </a:t>
                </a:r>
                <a:r>
                  <a:rPr lang="es-ES_tradnl" sz="2400" dirty="0"/>
                  <a:t>(sobre un universo de dos valores) y </a:t>
                </a:r>
                <a:r>
                  <a:rPr lang="es-ES_tradnl" sz="2400" b="1" dirty="0"/>
                  <a:t>de la cuantificación </a:t>
                </a:r>
                <a:r>
                  <a:rPr lang="es-ES_tradnl" sz="2400" dirty="0"/>
                  <a:t>(sobre un universo no vacío de objetos individuales). Estas funciones describen, en primera instancia, la </a:t>
                </a:r>
                <a:r>
                  <a:rPr lang="es-ES_tradnl" sz="2400" b="1" dirty="0"/>
                  <a:t>lógica matemática</a:t>
                </a:r>
                <a:r>
                  <a:rPr lang="es-ES_tradnl" sz="2400" dirty="0"/>
                  <a:t>, es decir, el razonamiento utilizado en las matemáticas de los </a:t>
                </a:r>
                <a14:m>
                  <m:oMath xmlns:m="http://schemas.openxmlformats.org/officeDocument/2006/math">
                    <m:r>
                      <a:rPr lang="es-ES_tradnl" sz="2400" i="1" smtClean="0">
                        <a:latin typeface="Cambria Math" panose="02040503050406030204" pitchFamily="18" charset="0"/>
                        <a:ea typeface="Cambria Math" panose="02040503050406030204" pitchFamily="18" charset="0"/>
                      </a:rPr>
                      <m:t>ℕ</m:t>
                    </m:r>
                  </m:oMath>
                </a14:m>
                <a:r>
                  <a:rPr lang="es-ES_tradnl" sz="2400" dirty="0"/>
                  <a:t>. A pesar de no darnos cuenta, aplicamos este tipo de razonamiento cotidianamente. </a:t>
                </a:r>
              </a:p>
              <a:p>
                <a:pPr marL="36900" indent="0" algn="just">
                  <a:lnSpc>
                    <a:spcPct val="90000"/>
                  </a:lnSpc>
                  <a:buNone/>
                </a:pPr>
                <a:endParaRPr lang="es-ES_tradnl" sz="2400" dirty="0"/>
              </a:p>
              <a:p>
                <a:pPr algn="just">
                  <a:lnSpc>
                    <a:spcPct val="90000"/>
                  </a:lnSpc>
                </a:pPr>
                <a:r>
                  <a:rPr lang="es-ES_tradnl" sz="2400" dirty="0"/>
                  <a:t>La lógica clásica es presupuesta por toda ciencia empírica, ya que la organización de cualquier información proveniente de la experiencia del mundo asume la lógica matemática. </a:t>
                </a:r>
              </a:p>
            </p:txBody>
          </p:sp>
        </mc:Choice>
        <mc:Fallback xmlns="">
          <p:sp>
            <p:nvSpPr>
              <p:cNvPr id="3" name="Marcador de contenido 2">
                <a:extLst>
                  <a:ext uri="{FF2B5EF4-FFF2-40B4-BE49-F238E27FC236}">
                    <a16:creationId xmlns:a16="http://schemas.microsoft.com/office/drawing/2014/main" id="{24AE3AC5-C67D-7D42-BAEF-08CB87E4D781}"/>
                  </a:ext>
                </a:extLst>
              </p:cNvPr>
              <p:cNvSpPr>
                <a:spLocks noGrp="1" noRot="1" noChangeAspect="1" noMove="1" noResize="1" noEditPoints="1" noAdjustHandles="1" noChangeArrowheads="1" noChangeShapeType="1" noTextEdit="1"/>
              </p:cNvSpPr>
              <p:nvPr>
                <p:ph idx="1"/>
              </p:nvPr>
            </p:nvSpPr>
            <p:spPr>
              <a:xfrm>
                <a:off x="382818" y="2758799"/>
                <a:ext cx="11415712" cy="3906320"/>
              </a:xfrm>
              <a:blipFill>
                <a:blip r:embed="rId2"/>
                <a:stretch>
                  <a:fillRect/>
                </a:stretch>
              </a:blipFill>
              <a:effectLst/>
            </p:spPr>
            <p:txBody>
              <a:bodyPr/>
              <a:lstStyle/>
              <a:p>
                <a:r>
                  <a:rPr lang="es-PE">
                    <a:noFill/>
                  </a:rPr>
                  <a:t> </a:t>
                </a:r>
              </a:p>
            </p:txBody>
          </p:sp>
        </mc:Fallback>
      </mc:AlternateContent>
    </p:spTree>
    <p:extLst>
      <p:ext uri="{BB962C8B-B14F-4D97-AF65-F5344CB8AC3E}">
        <p14:creationId xmlns:p14="http://schemas.microsoft.com/office/powerpoint/2010/main" val="300588320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1E6D2917-98C7-4644-A555-97A72C4A31C7}"/>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Lógica clásica y argumentación</a:t>
            </a:r>
          </a:p>
        </p:txBody>
      </p:sp>
      <p:sp>
        <p:nvSpPr>
          <p:cNvPr id="3" name="Marcador de contenido 2">
            <a:extLst>
              <a:ext uri="{FF2B5EF4-FFF2-40B4-BE49-F238E27FC236}">
                <a16:creationId xmlns:a16="http://schemas.microsoft.com/office/drawing/2014/main" id="{24AE3AC5-C67D-7D42-BAEF-08CB87E4D781}"/>
              </a:ext>
            </a:extLst>
          </p:cNvPr>
          <p:cNvSpPr>
            <a:spLocks noGrp="1"/>
          </p:cNvSpPr>
          <p:nvPr>
            <p:ph idx="1"/>
          </p:nvPr>
        </p:nvSpPr>
        <p:spPr>
          <a:xfrm>
            <a:off x="382818" y="2758799"/>
            <a:ext cx="11415712" cy="3906320"/>
          </a:xfrm>
          <a:effectLst/>
        </p:spPr>
        <p:txBody>
          <a:bodyPr anchor="ctr">
            <a:normAutofit/>
          </a:bodyPr>
          <a:lstStyle/>
          <a:p>
            <a:pPr algn="just">
              <a:lnSpc>
                <a:spcPct val="90000"/>
              </a:lnSpc>
            </a:pPr>
            <a:r>
              <a:rPr lang="es-ES_tradnl" sz="2800" b="1" dirty="0"/>
              <a:t>La</a:t>
            </a:r>
            <a:r>
              <a:rPr lang="es-ES_tradnl" sz="2800" dirty="0"/>
              <a:t> </a:t>
            </a:r>
            <a:r>
              <a:rPr lang="es-ES_tradnl" sz="2800" b="1" dirty="0"/>
              <a:t>argumentación</a:t>
            </a:r>
            <a:r>
              <a:rPr lang="es-ES_tradnl" sz="2800" dirty="0"/>
              <a:t>, en tanto </a:t>
            </a:r>
            <a:r>
              <a:rPr lang="es-ES_tradnl" sz="2800" b="1" dirty="0"/>
              <a:t>proceso sistemático de justificación de creencias para establecerlas como hechos frente a un oponente o un público</a:t>
            </a:r>
            <a:r>
              <a:rPr lang="es-ES_tradnl" sz="2800" dirty="0"/>
              <a:t>, </a:t>
            </a:r>
            <a:r>
              <a:rPr lang="es-ES_tradnl" sz="2800" b="1" dirty="0"/>
              <a:t>supone las leyes de la lógica clásica</a:t>
            </a:r>
            <a:r>
              <a:rPr lang="es-ES_tradnl" sz="2800" dirty="0"/>
              <a:t>. Por ello, estudiar las funciones de los conectores lógicos y de la cuantificación es de gran ayuda para el análisis y la elaboración de argumentos y, en general, para la práctica del debate de posturas.</a:t>
            </a:r>
          </a:p>
        </p:txBody>
      </p:sp>
    </p:spTree>
    <p:extLst>
      <p:ext uri="{BB962C8B-B14F-4D97-AF65-F5344CB8AC3E}">
        <p14:creationId xmlns:p14="http://schemas.microsoft.com/office/powerpoint/2010/main" val="51538884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1E6D2917-98C7-4644-A555-97A72C4A31C7}"/>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Lógica clásica y argumentación</a:t>
            </a:r>
          </a:p>
        </p:txBody>
      </p:sp>
      <p:sp>
        <p:nvSpPr>
          <p:cNvPr id="3" name="Marcador de contenido 2">
            <a:extLst>
              <a:ext uri="{FF2B5EF4-FFF2-40B4-BE49-F238E27FC236}">
                <a16:creationId xmlns:a16="http://schemas.microsoft.com/office/drawing/2014/main" id="{24AE3AC5-C67D-7D42-BAEF-08CB87E4D781}"/>
              </a:ext>
            </a:extLst>
          </p:cNvPr>
          <p:cNvSpPr>
            <a:spLocks noGrp="1"/>
          </p:cNvSpPr>
          <p:nvPr>
            <p:ph idx="1"/>
          </p:nvPr>
        </p:nvSpPr>
        <p:spPr>
          <a:xfrm>
            <a:off x="382818" y="2758799"/>
            <a:ext cx="11415712" cy="3906320"/>
          </a:xfrm>
          <a:effectLst/>
        </p:spPr>
        <p:txBody>
          <a:bodyPr anchor="ctr">
            <a:normAutofit/>
          </a:bodyPr>
          <a:lstStyle/>
          <a:p>
            <a:pPr marL="36900" indent="0" algn="just">
              <a:lnSpc>
                <a:spcPct val="90000"/>
              </a:lnSpc>
              <a:buNone/>
            </a:pPr>
            <a:endParaRPr lang="es-ES_tradnl" sz="1800" dirty="0"/>
          </a:p>
          <a:p>
            <a:pPr algn="just">
              <a:lnSpc>
                <a:spcPct val="90000"/>
              </a:lnSpc>
            </a:pPr>
            <a:r>
              <a:rPr lang="es-ES_tradnl" sz="2800" dirty="0"/>
              <a:t>La elaboración de ejemplos y contraejemplos (demostraciones de consistencia e invalidez, respectivamente), y el desarrollo de pruebas de deducción natural (pruebas de validez e inconsistencia) expresados en un lenguaje natural, suelen utilizarse en contextos discursivos donde </a:t>
            </a:r>
            <a:r>
              <a:rPr lang="es-ES_tradnl" sz="2800" b="1" dirty="0"/>
              <a:t>se espera que quien argumente sostenga siempre información consistente y respete razonamientos válidos</a:t>
            </a:r>
            <a:r>
              <a:rPr lang="es-ES_tradnl" sz="2800" dirty="0"/>
              <a:t>.</a:t>
            </a:r>
          </a:p>
          <a:p>
            <a:pPr marL="36900" indent="0" algn="just">
              <a:lnSpc>
                <a:spcPct val="90000"/>
              </a:lnSpc>
              <a:buNone/>
            </a:pPr>
            <a:endParaRPr lang="es-ES_tradnl" sz="1800" dirty="0"/>
          </a:p>
        </p:txBody>
      </p:sp>
    </p:spTree>
    <p:extLst>
      <p:ext uri="{BB962C8B-B14F-4D97-AF65-F5344CB8AC3E}">
        <p14:creationId xmlns:p14="http://schemas.microsoft.com/office/powerpoint/2010/main" val="38687638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846B5554-EAFF-7C46-AFEA-56C98AF589A6}"/>
              </a:ext>
            </a:extLst>
          </p:cNvPr>
          <p:cNvSpPr>
            <a:spLocks noGrp="1"/>
          </p:cNvSpPr>
          <p:nvPr>
            <p:ph type="title"/>
          </p:nvPr>
        </p:nvSpPr>
        <p:spPr>
          <a:xfrm>
            <a:off x="913794" y="741515"/>
            <a:ext cx="10353761" cy="1633340"/>
          </a:xfrm>
        </p:spPr>
        <p:txBody>
          <a:bodyPr>
            <a:normAutofit/>
          </a:bodyPr>
          <a:lstStyle/>
          <a:p>
            <a:r>
              <a:rPr lang="es-ES_tradnl" sz="4800">
                <a:solidFill>
                  <a:srgbClr val="FFFFFF"/>
                </a:solidFill>
              </a:rPr>
              <a:t>Lógicas no clásicas</a:t>
            </a:r>
          </a:p>
        </p:txBody>
      </p:sp>
      <p:sp>
        <p:nvSpPr>
          <p:cNvPr id="3" name="Marcador de contenido 2">
            <a:extLst>
              <a:ext uri="{FF2B5EF4-FFF2-40B4-BE49-F238E27FC236}">
                <a16:creationId xmlns:a16="http://schemas.microsoft.com/office/drawing/2014/main" id="{3226CC2B-F907-9740-A8B6-B4A981F58401}"/>
              </a:ext>
            </a:extLst>
          </p:cNvPr>
          <p:cNvSpPr>
            <a:spLocks noGrp="1"/>
          </p:cNvSpPr>
          <p:nvPr>
            <p:ph idx="1"/>
          </p:nvPr>
        </p:nvSpPr>
        <p:spPr>
          <a:xfrm>
            <a:off x="913794" y="2811547"/>
            <a:ext cx="10353762" cy="4006331"/>
          </a:xfrm>
          <a:effectLst/>
        </p:spPr>
        <p:txBody>
          <a:bodyPr anchor="ctr">
            <a:normAutofit fontScale="92500" lnSpcReduction="20000"/>
          </a:bodyPr>
          <a:lstStyle/>
          <a:p>
            <a:pPr marL="494100" indent="-457200">
              <a:buAutoNum type="alphaUcPeriod"/>
            </a:pPr>
            <a:r>
              <a:rPr lang="es-ES_tradnl" sz="2200" b="1" dirty="0"/>
              <a:t>Extendidas </a:t>
            </a:r>
            <a:r>
              <a:rPr lang="es-ES_tradnl" sz="2200" dirty="0"/>
              <a:t>[a razonamientos deductivos no clásicos]</a:t>
            </a:r>
            <a:br>
              <a:rPr lang="es-ES_tradnl" sz="2200" dirty="0"/>
            </a:br>
            <a:r>
              <a:rPr lang="es-ES_tradnl" sz="2200" dirty="0"/>
              <a:t>Reconocen funciones modales, epistémicas u otras, que cumplen conjuntos de oraciones y argumentos más amplios que los del pensamiento lógico matemático (aunque consistentes con este, de ahí que se las llame </a:t>
            </a:r>
            <a:r>
              <a:rPr lang="es-ES_tradnl" sz="2200" i="1" dirty="0"/>
              <a:t>extensiones</a:t>
            </a:r>
            <a:r>
              <a:rPr lang="es-ES_tradnl" sz="2200" dirty="0"/>
              <a:t>)</a:t>
            </a:r>
          </a:p>
          <a:p>
            <a:pPr marL="494100" indent="-457200">
              <a:buAutoNum type="alphaUcPeriod"/>
            </a:pPr>
            <a:endParaRPr lang="es-ES_tradnl" sz="2200" dirty="0"/>
          </a:p>
          <a:p>
            <a:pPr marL="494100" indent="-457200">
              <a:buAutoNum type="alphaUcPeriod"/>
            </a:pPr>
            <a:r>
              <a:rPr lang="es-ES_tradnl" sz="2200" b="1" dirty="0"/>
              <a:t>Divergentes</a:t>
            </a:r>
            <a:r>
              <a:rPr lang="es-ES_tradnl" sz="2200" dirty="0"/>
              <a:t> [de las reglas clásicas] </a:t>
            </a:r>
            <a:br>
              <a:rPr lang="es-ES_tradnl" sz="2200" dirty="0"/>
            </a:br>
            <a:r>
              <a:rPr lang="es-ES_tradnl" sz="2200" dirty="0"/>
              <a:t>Pueden reconocer, por ejemplo, más de dos valores en su interpretación (plurivalentes) o, también, tener reglas semánticas distintas a las de la lógica clásica (intuicionistas), entre otras.</a:t>
            </a:r>
          </a:p>
          <a:p>
            <a:pPr marL="494100" indent="-457200">
              <a:buAutoNum type="alphaUcPeriod"/>
            </a:pPr>
            <a:endParaRPr lang="es-ES_tradnl" sz="2200" dirty="0"/>
          </a:p>
          <a:p>
            <a:pPr marL="494100" indent="-457200">
              <a:buAutoNum type="alphaUcPeriod"/>
            </a:pPr>
            <a:r>
              <a:rPr lang="es-ES_tradnl" sz="2200" b="1" dirty="0"/>
              <a:t>No deductivas</a:t>
            </a:r>
            <a:br>
              <a:rPr lang="es-ES_tradnl" sz="2200" dirty="0"/>
            </a:br>
            <a:r>
              <a:rPr lang="es-ES_tradnl" sz="2200" dirty="0"/>
              <a:t>Reconocen tipos de razonamientos distintos al de la deducibilidad de argumentos. Pueden ser probabilísticas, causales, analógicas, entre otras. </a:t>
            </a:r>
          </a:p>
          <a:p>
            <a:pPr marL="36900" indent="0">
              <a:buNone/>
            </a:pPr>
            <a:endParaRPr lang="es-ES_tradnl" dirty="0"/>
          </a:p>
        </p:txBody>
      </p:sp>
    </p:spTree>
    <p:extLst>
      <p:ext uri="{BB962C8B-B14F-4D97-AF65-F5344CB8AC3E}">
        <p14:creationId xmlns:p14="http://schemas.microsoft.com/office/powerpoint/2010/main" val="232373911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C76B7B00-68C8-4240-B1CF-EE544BDC732D}"/>
              </a:ext>
            </a:extLst>
          </p:cNvPr>
          <p:cNvSpPr>
            <a:spLocks noGrp="1"/>
          </p:cNvSpPr>
          <p:nvPr>
            <p:ph type="title"/>
          </p:nvPr>
        </p:nvSpPr>
        <p:spPr>
          <a:xfrm>
            <a:off x="913794" y="741515"/>
            <a:ext cx="10353761" cy="1633340"/>
          </a:xfrm>
        </p:spPr>
        <p:txBody>
          <a:bodyPr>
            <a:normAutofit/>
          </a:bodyPr>
          <a:lstStyle/>
          <a:p>
            <a:r>
              <a:rPr lang="es-ES_tradnl" sz="4800">
                <a:solidFill>
                  <a:srgbClr val="FFFFFF"/>
                </a:solidFill>
              </a:rPr>
              <a:t>El mapa de las matemáticas</a:t>
            </a:r>
          </a:p>
        </p:txBody>
      </p:sp>
      <p:sp>
        <p:nvSpPr>
          <p:cNvPr id="3" name="Marcador de contenido 2">
            <a:extLst>
              <a:ext uri="{FF2B5EF4-FFF2-40B4-BE49-F238E27FC236}">
                <a16:creationId xmlns:a16="http://schemas.microsoft.com/office/drawing/2014/main" id="{8FDA52AC-01E0-F544-A311-2A6C16138959}"/>
              </a:ext>
            </a:extLst>
          </p:cNvPr>
          <p:cNvSpPr>
            <a:spLocks noGrp="1"/>
          </p:cNvSpPr>
          <p:nvPr>
            <p:ph idx="1"/>
          </p:nvPr>
        </p:nvSpPr>
        <p:spPr>
          <a:xfrm>
            <a:off x="913795" y="3070927"/>
            <a:ext cx="10353762" cy="3045558"/>
          </a:xfrm>
          <a:effectLst/>
        </p:spPr>
        <p:txBody>
          <a:bodyPr anchor="ctr">
            <a:normAutofit/>
          </a:bodyPr>
          <a:lstStyle/>
          <a:p>
            <a:pPr marL="0" indent="0">
              <a:buNone/>
            </a:pPr>
            <a:r>
              <a:rPr lang="es-ES_tradnl" dirty="0"/>
              <a:t>Para entender mejor el lugar de la </a:t>
            </a:r>
            <a:r>
              <a:rPr lang="es-ES_tradnl" b="1" dirty="0"/>
              <a:t>lógica matemática </a:t>
            </a:r>
            <a:r>
              <a:rPr lang="es-ES_tradnl" dirty="0"/>
              <a:t>en el terreno matemático, vean este video de </a:t>
            </a:r>
            <a:r>
              <a:rPr lang="es-ES_tradnl" dirty="0" err="1"/>
              <a:t>Dominic</a:t>
            </a:r>
            <a:r>
              <a:rPr lang="es-ES_tradnl" dirty="0"/>
              <a:t> </a:t>
            </a:r>
            <a:r>
              <a:rPr lang="es-ES_tradnl" dirty="0" err="1"/>
              <a:t>Walliman</a:t>
            </a:r>
            <a:r>
              <a:rPr lang="es-ES_tradnl" dirty="0"/>
              <a:t> (tiene subtítulos en español):</a:t>
            </a:r>
          </a:p>
          <a:p>
            <a:pPr marL="0" indent="0">
              <a:buNone/>
            </a:pPr>
            <a:endParaRPr lang="es-ES_tradnl" dirty="0"/>
          </a:p>
          <a:p>
            <a:pPr marL="0" indent="0">
              <a:buNone/>
            </a:pPr>
            <a:r>
              <a:rPr lang="es-PE" dirty="0">
                <a:hlinkClick r:id="rId2"/>
              </a:rPr>
              <a:t>https://www.youtube.com/watch?time_continue=608&amp;v=OmJ-4B-mS-Y&amp;feature=emb_title</a:t>
            </a:r>
            <a:endParaRPr lang="es-ES_tradnl" dirty="0"/>
          </a:p>
        </p:txBody>
      </p:sp>
    </p:spTree>
    <p:extLst>
      <p:ext uri="{BB962C8B-B14F-4D97-AF65-F5344CB8AC3E}">
        <p14:creationId xmlns:p14="http://schemas.microsoft.com/office/powerpoint/2010/main" val="26764470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EF2C2AD8-5640-A84B-9E58-C47053CE575C}"/>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Corrección material</a:t>
            </a:r>
          </a:p>
        </p:txBody>
      </p:sp>
      <p:sp>
        <p:nvSpPr>
          <p:cNvPr id="3" name="Marcador de contenido 2">
            <a:extLst>
              <a:ext uri="{FF2B5EF4-FFF2-40B4-BE49-F238E27FC236}">
                <a16:creationId xmlns:a16="http://schemas.microsoft.com/office/drawing/2014/main" id="{91EE2213-F660-E84A-A40A-010219CB1897}"/>
              </a:ext>
            </a:extLst>
          </p:cNvPr>
          <p:cNvSpPr>
            <a:spLocks noGrp="1"/>
          </p:cNvSpPr>
          <p:nvPr>
            <p:ph idx="1"/>
          </p:nvPr>
        </p:nvSpPr>
        <p:spPr>
          <a:xfrm>
            <a:off x="629313" y="2735839"/>
            <a:ext cx="10353762" cy="3952240"/>
          </a:xfrm>
          <a:effectLst/>
        </p:spPr>
        <p:txBody>
          <a:bodyPr anchor="ctr">
            <a:normAutofit lnSpcReduction="10000"/>
          </a:bodyPr>
          <a:lstStyle/>
          <a:p>
            <a:pPr algn="just"/>
            <a:r>
              <a:rPr lang="es-ES_tradnl" dirty="0"/>
              <a:t>A nivel material, la corrección o incorrección de la información se evalúa respecto a </a:t>
            </a:r>
            <a:r>
              <a:rPr lang="es-ES_tradnl" b="1" dirty="0"/>
              <a:t>una ciencia empírica </a:t>
            </a:r>
            <a:r>
              <a:rPr lang="es-ES_tradnl" dirty="0"/>
              <a:t>(p.ej. física, biología, cosmología, etc.)</a:t>
            </a:r>
          </a:p>
          <a:p>
            <a:pPr algn="just"/>
            <a:endParaRPr lang="es-ES_tradnl" dirty="0"/>
          </a:p>
          <a:p>
            <a:pPr algn="just"/>
            <a:r>
              <a:rPr lang="es-ES_tradnl" dirty="0"/>
              <a:t>Estas ciencias son </a:t>
            </a:r>
            <a:r>
              <a:rPr lang="es-ES_tradnl" b="1" dirty="0"/>
              <a:t>teorías aproximativas sobre el estado de cosas de un sector del universo</a:t>
            </a:r>
            <a:r>
              <a:rPr lang="es-ES_tradnl" dirty="0"/>
              <a:t>. Tanto las leyes generales del sistema como los fenómenos particulares que responden a estas leyes son considerados </a:t>
            </a:r>
            <a:r>
              <a:rPr lang="es-ES_tradnl" b="1" dirty="0"/>
              <a:t>hechos</a:t>
            </a:r>
            <a:r>
              <a:rPr lang="es-ES_tradnl" dirty="0"/>
              <a:t>. </a:t>
            </a:r>
          </a:p>
          <a:p>
            <a:pPr algn="just"/>
            <a:endParaRPr lang="es-ES_tradnl" dirty="0"/>
          </a:p>
          <a:p>
            <a:pPr algn="just"/>
            <a:r>
              <a:rPr lang="es-ES_tradnl" dirty="0"/>
              <a:t>Un conjunto de oraciones expresa información correcta materialmente</a:t>
            </a:r>
            <a:r>
              <a:rPr lang="es-ES_tradnl" i="1" dirty="0"/>
              <a:t> </a:t>
            </a:r>
            <a:r>
              <a:rPr lang="es-ES_tradnl" i="1" dirty="0" err="1"/>
              <a:t>sii</a:t>
            </a:r>
            <a:r>
              <a:rPr lang="es-ES_tradnl" dirty="0"/>
              <a:t> </a:t>
            </a:r>
            <a:r>
              <a:rPr lang="es-ES_tradnl" b="1" dirty="0"/>
              <a:t>expresa hechos según una ciencia empírica. </a:t>
            </a:r>
            <a:r>
              <a:rPr lang="es-ES_tradnl" dirty="0"/>
              <a:t>Las oraciones que expresan hechos se llaman </a:t>
            </a:r>
            <a:r>
              <a:rPr lang="es-ES_tradnl" b="1" dirty="0"/>
              <a:t>efectivamente verdaderas. </a:t>
            </a:r>
            <a:r>
              <a:rPr lang="es-ES_tradnl" dirty="0"/>
              <a:t>Para que un conjunto exprese información incorrecta, al menos una de sus oraciones debe ser </a:t>
            </a:r>
            <a:r>
              <a:rPr lang="es-ES_tradnl" b="1" dirty="0"/>
              <a:t>efectivamente falsa</a:t>
            </a:r>
            <a:r>
              <a:rPr lang="es-ES_tradnl" dirty="0"/>
              <a:t>. </a:t>
            </a:r>
          </a:p>
        </p:txBody>
      </p:sp>
    </p:spTree>
    <p:extLst>
      <p:ext uri="{BB962C8B-B14F-4D97-AF65-F5344CB8AC3E}">
        <p14:creationId xmlns:p14="http://schemas.microsoft.com/office/powerpoint/2010/main" val="106560367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D4567"/>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DE4E719-E56E-D54C-BB28-23AC8B3DEE83}"/>
              </a:ext>
            </a:extLst>
          </p:cNvPr>
          <p:cNvSpPr>
            <a:spLocks noGrp="1"/>
          </p:cNvSpPr>
          <p:nvPr>
            <p:ph idx="1"/>
          </p:nvPr>
        </p:nvSpPr>
        <p:spPr>
          <a:xfrm>
            <a:off x="838200" y="2606428"/>
            <a:ext cx="10515600" cy="1645144"/>
          </a:xfrm>
        </p:spPr>
        <p:txBody>
          <a:bodyPr/>
          <a:lstStyle/>
          <a:p>
            <a:pPr marL="0" indent="0">
              <a:buNone/>
            </a:pPr>
            <a:endParaRPr lang="es-ES_tradnl" dirty="0"/>
          </a:p>
          <a:p>
            <a:pPr marL="0" indent="0" algn="ctr">
              <a:buNone/>
            </a:pPr>
            <a:r>
              <a:rPr lang="es-ES_tradnl" sz="4400" dirty="0"/>
              <a:t>¡Buen ciclo!</a:t>
            </a:r>
          </a:p>
        </p:txBody>
      </p:sp>
    </p:spTree>
    <p:extLst>
      <p:ext uri="{BB962C8B-B14F-4D97-AF65-F5344CB8AC3E}">
        <p14:creationId xmlns:p14="http://schemas.microsoft.com/office/powerpoint/2010/main" val="704584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EF2C2AD8-5640-A84B-9E58-C47053CE575C}"/>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Corrección formal</a:t>
            </a:r>
          </a:p>
        </p:txBody>
      </p:sp>
      <p:sp>
        <p:nvSpPr>
          <p:cNvPr id="3" name="Marcador de contenido 2">
            <a:extLst>
              <a:ext uri="{FF2B5EF4-FFF2-40B4-BE49-F238E27FC236}">
                <a16:creationId xmlns:a16="http://schemas.microsoft.com/office/drawing/2014/main" id="{91EE2213-F660-E84A-A40A-010219CB1897}"/>
              </a:ext>
            </a:extLst>
          </p:cNvPr>
          <p:cNvSpPr>
            <a:spLocks noGrp="1"/>
          </p:cNvSpPr>
          <p:nvPr>
            <p:ph idx="1"/>
          </p:nvPr>
        </p:nvSpPr>
        <p:spPr>
          <a:xfrm>
            <a:off x="629312" y="2735839"/>
            <a:ext cx="10851487" cy="3952240"/>
          </a:xfrm>
          <a:effectLst/>
        </p:spPr>
        <p:txBody>
          <a:bodyPr anchor="ctr">
            <a:normAutofit/>
          </a:bodyPr>
          <a:lstStyle/>
          <a:p>
            <a:pPr algn="just"/>
            <a:r>
              <a:rPr lang="es-ES_tradnl" dirty="0"/>
              <a:t>A nivel formal, la corrección o incorrección de la información se evalúa respecto a </a:t>
            </a:r>
            <a:r>
              <a:rPr lang="es-ES_tradnl" b="1" dirty="0"/>
              <a:t>una ciencia formal </a:t>
            </a:r>
            <a:r>
              <a:rPr lang="es-ES_tradnl" dirty="0"/>
              <a:t>(p.ej. geometría, álgebra, lógica clásica, etc.). </a:t>
            </a:r>
          </a:p>
          <a:p>
            <a:pPr algn="just"/>
            <a:endParaRPr lang="es-ES_tradnl" b="1" dirty="0"/>
          </a:p>
          <a:p>
            <a:pPr algn="just"/>
            <a:r>
              <a:rPr lang="es-ES_tradnl" dirty="0"/>
              <a:t>Estos sistemas </a:t>
            </a:r>
            <a:r>
              <a:rPr lang="es-ES_tradnl" b="1" dirty="0"/>
              <a:t>abstraen </a:t>
            </a:r>
            <a:r>
              <a:rPr lang="es-ES_tradnl" b="1"/>
              <a:t>determinadas formas </a:t>
            </a:r>
            <a:r>
              <a:rPr lang="es-ES_tradnl" b="1" dirty="0"/>
              <a:t>en las que se puede o debe organizar la información y construyen teorías exactas sobre dichas formas</a:t>
            </a:r>
            <a:r>
              <a:rPr lang="es-ES_tradnl" dirty="0"/>
              <a:t>. Las leyes de estas ciencias se consideran </a:t>
            </a:r>
            <a:r>
              <a:rPr lang="es-ES_tradnl" b="1" dirty="0"/>
              <a:t>verdades apodícticas</a:t>
            </a:r>
            <a:r>
              <a:rPr lang="es-ES_tradnl" dirty="0"/>
              <a:t> y a partir de ellas se puede determinar la corrección o incorrección de cualquier forma.</a:t>
            </a:r>
          </a:p>
          <a:p>
            <a:pPr algn="just"/>
            <a:endParaRPr lang="es-ES_tradnl" i="1" dirty="0"/>
          </a:p>
          <a:p>
            <a:pPr algn="just"/>
            <a:r>
              <a:rPr lang="es-ES_tradnl" dirty="0"/>
              <a:t>Hay dos sentidos en los que puede pensarse la corrección formal: como </a:t>
            </a:r>
            <a:r>
              <a:rPr lang="es-ES_tradnl" b="1" dirty="0"/>
              <a:t>consistencia</a:t>
            </a:r>
            <a:r>
              <a:rPr lang="es-ES_tradnl" dirty="0"/>
              <a:t> o como </a:t>
            </a:r>
            <a:r>
              <a:rPr lang="es-ES_tradnl" b="1" dirty="0"/>
              <a:t>consecuencia lógica</a:t>
            </a:r>
            <a:r>
              <a:rPr lang="es-ES_tradnl" dirty="0"/>
              <a:t>.</a:t>
            </a:r>
          </a:p>
        </p:txBody>
      </p:sp>
    </p:spTree>
    <p:extLst>
      <p:ext uri="{BB962C8B-B14F-4D97-AF65-F5344CB8AC3E}">
        <p14:creationId xmlns:p14="http://schemas.microsoft.com/office/powerpoint/2010/main" val="31508927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EF2C2AD8-5640-A84B-9E58-C47053CE575C}"/>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Consistencia lógica</a:t>
            </a:r>
          </a:p>
        </p:txBody>
      </p:sp>
      <p:sp>
        <p:nvSpPr>
          <p:cNvPr id="3" name="Marcador de contenido 2">
            <a:extLst>
              <a:ext uri="{FF2B5EF4-FFF2-40B4-BE49-F238E27FC236}">
                <a16:creationId xmlns:a16="http://schemas.microsoft.com/office/drawing/2014/main" id="{91EE2213-F660-E84A-A40A-010219CB1897}"/>
              </a:ext>
            </a:extLst>
          </p:cNvPr>
          <p:cNvSpPr>
            <a:spLocks noGrp="1"/>
          </p:cNvSpPr>
          <p:nvPr>
            <p:ph idx="1"/>
          </p:nvPr>
        </p:nvSpPr>
        <p:spPr>
          <a:xfrm>
            <a:off x="629313" y="2735839"/>
            <a:ext cx="10353762" cy="3952240"/>
          </a:xfrm>
          <a:effectLst/>
        </p:spPr>
        <p:txBody>
          <a:bodyPr anchor="ctr">
            <a:normAutofit/>
          </a:bodyPr>
          <a:lstStyle/>
          <a:p>
            <a:pPr marL="338137" indent="0" algn="just">
              <a:buNone/>
            </a:pPr>
            <a:r>
              <a:rPr lang="es-ES_tradnl" sz="2400" b="1" dirty="0"/>
              <a:t>Definición</a:t>
            </a:r>
          </a:p>
          <a:p>
            <a:pPr marL="338137" indent="0" algn="just">
              <a:buNone/>
            </a:pPr>
            <a:r>
              <a:rPr lang="es-ES_tradnl" sz="2400" dirty="0"/>
              <a:t>Un conjunto de oraciones es consistente lógicamente </a:t>
            </a:r>
            <a:r>
              <a:rPr lang="es-ES_tradnl" sz="2400" i="1" dirty="0" err="1"/>
              <a:t>sii</a:t>
            </a:r>
            <a:r>
              <a:rPr lang="es-ES_tradnl" sz="2400" dirty="0"/>
              <a:t> </a:t>
            </a:r>
            <a:r>
              <a:rPr lang="es-ES_tradnl" sz="2400" b="1" dirty="0"/>
              <a:t>la forma lógica de sus oraciones tomadas conjuntamente es posible en el sistema.</a:t>
            </a:r>
            <a:endParaRPr lang="es-ES_tradnl" sz="2400" dirty="0"/>
          </a:p>
          <a:p>
            <a:pPr marL="338137" indent="0" algn="just">
              <a:buNone/>
            </a:pPr>
            <a:endParaRPr lang="es-ES_tradnl" sz="2400" i="1" dirty="0"/>
          </a:p>
          <a:p>
            <a:pPr marL="338137" indent="0" algn="just">
              <a:buNone/>
            </a:pPr>
            <a:r>
              <a:rPr lang="es-ES_tradnl" sz="2400" b="1" dirty="0"/>
              <a:t>Criterio intuitivo de consistencia lógica</a:t>
            </a:r>
          </a:p>
          <a:p>
            <a:pPr marL="338137" indent="0" algn="just">
              <a:buNone/>
            </a:pPr>
            <a:r>
              <a:rPr lang="es-ES_tradnl" sz="2400" dirty="0"/>
              <a:t>Un conjunto de oraciones es consistente lógicamente </a:t>
            </a:r>
            <a:r>
              <a:rPr lang="es-ES_tradnl" sz="2400" i="1" dirty="0" err="1"/>
              <a:t>sii</a:t>
            </a:r>
            <a:r>
              <a:rPr lang="es-ES_tradnl" sz="2400" dirty="0"/>
              <a:t> </a:t>
            </a:r>
            <a:r>
              <a:rPr lang="es-ES_tradnl" sz="2400" b="1" dirty="0"/>
              <a:t>las oraciones</a:t>
            </a:r>
            <a:r>
              <a:rPr lang="es-ES_tradnl" sz="2400" dirty="0"/>
              <a:t> </a:t>
            </a:r>
            <a:r>
              <a:rPr lang="es-ES_tradnl" sz="2400" b="1" dirty="0"/>
              <a:t>pueden ser todas efectivamente verdaderas conjuntamente.</a:t>
            </a:r>
            <a:endParaRPr lang="es-ES_tradnl" sz="2400" dirty="0"/>
          </a:p>
        </p:txBody>
      </p:sp>
    </p:spTree>
    <p:extLst>
      <p:ext uri="{BB962C8B-B14F-4D97-AF65-F5344CB8AC3E}">
        <p14:creationId xmlns:p14="http://schemas.microsoft.com/office/powerpoint/2010/main" val="95334247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EF2C2AD8-5640-A84B-9E58-C47053CE575C}"/>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Consistencia lógica</a:t>
            </a:r>
          </a:p>
        </p:txBody>
      </p:sp>
      <p:sp>
        <p:nvSpPr>
          <p:cNvPr id="3" name="Marcador de contenido 2">
            <a:extLst>
              <a:ext uri="{FF2B5EF4-FFF2-40B4-BE49-F238E27FC236}">
                <a16:creationId xmlns:a16="http://schemas.microsoft.com/office/drawing/2014/main" id="{91EE2213-F660-E84A-A40A-010219CB1897}"/>
              </a:ext>
            </a:extLst>
          </p:cNvPr>
          <p:cNvSpPr>
            <a:spLocks noGrp="1"/>
          </p:cNvSpPr>
          <p:nvPr>
            <p:ph idx="1"/>
          </p:nvPr>
        </p:nvSpPr>
        <p:spPr>
          <a:xfrm>
            <a:off x="629313" y="2735839"/>
            <a:ext cx="10353762" cy="3952240"/>
          </a:xfrm>
          <a:effectLst/>
        </p:spPr>
        <p:txBody>
          <a:bodyPr anchor="ctr">
            <a:normAutofit/>
          </a:bodyPr>
          <a:lstStyle/>
          <a:p>
            <a:pPr marL="338137" indent="0" algn="just">
              <a:buNone/>
            </a:pPr>
            <a:r>
              <a:rPr lang="es-ES_tradnl" sz="2400" b="1" dirty="0"/>
              <a:t>Caso especial: en conjuntos unitarios</a:t>
            </a:r>
          </a:p>
          <a:p>
            <a:pPr marL="338137" indent="0" algn="just">
              <a:buNone/>
            </a:pPr>
            <a:r>
              <a:rPr lang="es-ES_tradnl" sz="2400" dirty="0"/>
              <a:t>Un conjunto unitario es consistente lógicamente </a:t>
            </a:r>
            <a:r>
              <a:rPr lang="es-ES_tradnl" sz="2400" i="1" dirty="0" err="1"/>
              <a:t>sii</a:t>
            </a:r>
            <a:r>
              <a:rPr lang="es-ES_tradnl" sz="2400" dirty="0"/>
              <a:t> </a:t>
            </a:r>
            <a:r>
              <a:rPr lang="es-ES_tradnl" sz="2400" b="1" dirty="0"/>
              <a:t>la forma lógica de su oración es posible en el sistema </a:t>
            </a:r>
            <a:r>
              <a:rPr lang="es-ES_tradnl" sz="2400" dirty="0"/>
              <a:t>o, según el criterio intuitivo, </a:t>
            </a:r>
            <a:r>
              <a:rPr lang="es-ES_tradnl" sz="2400" i="1" dirty="0" err="1"/>
              <a:t>sii</a:t>
            </a:r>
            <a:r>
              <a:rPr lang="es-ES_tradnl" sz="2400" i="1" dirty="0"/>
              <a:t> </a:t>
            </a:r>
            <a:r>
              <a:rPr lang="es-ES_tradnl" sz="2400" b="1" dirty="0"/>
              <a:t>su oración</a:t>
            </a:r>
            <a:r>
              <a:rPr lang="es-ES_tradnl" sz="2400" b="1" i="1" dirty="0"/>
              <a:t> </a:t>
            </a:r>
            <a:r>
              <a:rPr lang="es-ES_tradnl" sz="2400" b="1" dirty="0"/>
              <a:t>puede ser efectivamente verdadera. </a:t>
            </a:r>
          </a:p>
          <a:p>
            <a:pPr marL="338137" indent="0" algn="just">
              <a:buNone/>
            </a:pPr>
            <a:endParaRPr lang="es-ES_tradnl" sz="2400" b="1" dirty="0"/>
          </a:p>
          <a:p>
            <a:pPr marL="338137" indent="0" algn="just">
              <a:buNone/>
            </a:pPr>
            <a:r>
              <a:rPr lang="es-ES_tradnl" sz="2400" dirty="0"/>
              <a:t>Un conjunto unitario consistente lógicamente es simplemente una </a:t>
            </a:r>
            <a:r>
              <a:rPr lang="es-ES_tradnl" sz="2400" b="1" dirty="0"/>
              <a:t>oración consistente</a:t>
            </a:r>
            <a:r>
              <a:rPr lang="es-ES_tradnl" sz="2400" dirty="0"/>
              <a:t>. </a:t>
            </a:r>
          </a:p>
        </p:txBody>
      </p:sp>
    </p:spTree>
    <p:extLst>
      <p:ext uri="{BB962C8B-B14F-4D97-AF65-F5344CB8AC3E}">
        <p14:creationId xmlns:p14="http://schemas.microsoft.com/office/powerpoint/2010/main" val="91102753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EF2C2AD8-5640-A84B-9E58-C47053CE575C}"/>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Cálculo intuitivo de consistencia lógica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1EE2213-F660-E84A-A40A-010219CB1897}"/>
                  </a:ext>
                </a:extLst>
              </p:cNvPr>
              <p:cNvSpPr>
                <a:spLocks noGrp="1"/>
              </p:cNvSpPr>
              <p:nvPr>
                <p:ph idx="1"/>
              </p:nvPr>
            </p:nvSpPr>
            <p:spPr>
              <a:xfrm>
                <a:off x="285954" y="2735839"/>
                <a:ext cx="11609439" cy="3952240"/>
              </a:xfrm>
              <a:effectLst/>
            </p:spPr>
            <p:txBody>
              <a:bodyPr anchor="ctr">
                <a:normAutofit/>
              </a:bodyPr>
              <a:lstStyle/>
              <a:p>
                <a:pPr marL="338137" indent="0" algn="just">
                  <a:buNone/>
                </a:pPr>
                <a14:m>
                  <m:oMath xmlns:m="http://schemas.openxmlformats.org/officeDocument/2006/math">
                    <m:d>
                      <m:dPr>
                        <m:begChr m:val="{"/>
                        <m:endChr m:val="}"/>
                        <m:ctrlPr>
                          <a:rPr lang="es-ES_tradnl" sz="2600" i="1" dirty="0" smtClean="0">
                            <a:latin typeface="Cambria Math" panose="02040503050406030204" pitchFamily="18" charset="0"/>
                          </a:rPr>
                        </m:ctrlPr>
                      </m:dPr>
                      <m:e>
                        <m:r>
                          <a:rPr lang="es-ES_tradnl" sz="2600" i="1" dirty="0">
                            <a:latin typeface="Cambria Math" panose="02040503050406030204" pitchFamily="18" charset="0"/>
                          </a:rPr>
                          <m:t>𝐿𝑢𝑖𝑠</m:t>
                        </m:r>
                        <m:r>
                          <a:rPr lang="es-ES_tradnl" sz="2600" i="1" dirty="0">
                            <a:latin typeface="Cambria Math" panose="02040503050406030204" pitchFamily="18" charset="0"/>
                          </a:rPr>
                          <m:t> </m:t>
                        </m:r>
                        <m:r>
                          <a:rPr lang="es-ES_tradnl" sz="2600" i="1" dirty="0">
                            <a:latin typeface="Cambria Math" panose="02040503050406030204" pitchFamily="18" charset="0"/>
                          </a:rPr>
                          <m:t>𝑡𝑖𝑒𝑛𝑒</m:t>
                        </m:r>
                        <m:r>
                          <a:rPr lang="es-ES_tradnl" sz="2600" i="1" dirty="0">
                            <a:latin typeface="Cambria Math" panose="02040503050406030204" pitchFamily="18" charset="0"/>
                          </a:rPr>
                          <m:t> </m:t>
                        </m:r>
                        <m:r>
                          <a:rPr lang="es-ES_tradnl" sz="2600" i="1" dirty="0">
                            <a:latin typeface="Cambria Math" panose="02040503050406030204" pitchFamily="18" charset="0"/>
                          </a:rPr>
                          <m:t>h𝑎𝑚𝑏𝑟𝑒</m:t>
                        </m:r>
                        <m:r>
                          <a:rPr lang="es-ES" sz="2600" b="0" i="1" dirty="0" smtClean="0">
                            <a:latin typeface="Cambria Math" panose="02040503050406030204" pitchFamily="18" charset="0"/>
                          </a:rPr>
                          <m:t>,</m:t>
                        </m:r>
                        <m:r>
                          <a:rPr lang="es-ES_tradnl" sz="2600" i="1" dirty="0">
                            <a:latin typeface="Cambria Math" panose="02040503050406030204" pitchFamily="18" charset="0"/>
                          </a:rPr>
                          <m:t>𝐿𝑢𝑖𝑠</m:t>
                        </m:r>
                        <m:r>
                          <a:rPr lang="es-ES_tradnl" sz="2600" i="1" dirty="0">
                            <a:latin typeface="Cambria Math" panose="02040503050406030204" pitchFamily="18" charset="0"/>
                          </a:rPr>
                          <m:t> </m:t>
                        </m:r>
                        <m:r>
                          <a:rPr lang="es-ES_tradnl" sz="2600" i="1" dirty="0">
                            <a:latin typeface="Cambria Math" panose="02040503050406030204" pitchFamily="18" charset="0"/>
                          </a:rPr>
                          <m:t>𝑡𝑖𝑒𝑛𝑒</m:t>
                        </m:r>
                        <m:r>
                          <a:rPr lang="es-ES_tradnl" sz="2600" i="1" dirty="0">
                            <a:latin typeface="Cambria Math" panose="02040503050406030204" pitchFamily="18" charset="0"/>
                          </a:rPr>
                          <m:t> </m:t>
                        </m:r>
                        <m:r>
                          <a:rPr lang="es-ES_tradnl" sz="2600" i="1" dirty="0">
                            <a:latin typeface="Cambria Math" panose="02040503050406030204" pitchFamily="18" charset="0"/>
                          </a:rPr>
                          <m:t>𝑓𝑟</m:t>
                        </m:r>
                        <m:r>
                          <a:rPr lang="es-ES_tradnl" sz="2600" i="1" dirty="0">
                            <a:latin typeface="Cambria Math" panose="02040503050406030204" pitchFamily="18" charset="0"/>
                          </a:rPr>
                          <m:t>í</m:t>
                        </m:r>
                        <m:r>
                          <a:rPr lang="es-ES_tradnl" sz="2600" i="1" dirty="0">
                            <a:latin typeface="Cambria Math" panose="02040503050406030204" pitchFamily="18" charset="0"/>
                          </a:rPr>
                          <m:t>𝑜</m:t>
                        </m:r>
                      </m:e>
                    </m:d>
                  </m:oMath>
                </a14:m>
                <a:r>
                  <a:rPr lang="es-ES_tradnl" sz="2600" dirty="0"/>
                  <a:t>: conjunto </a:t>
                </a:r>
                <a:r>
                  <a:rPr lang="es-ES_tradnl" sz="2600" u="sng" dirty="0"/>
                  <a:t>				</a:t>
                </a:r>
                <a:r>
                  <a:rPr lang="es-ES_tradnl" sz="2600" dirty="0"/>
                  <a:t> de oraciones</a:t>
                </a:r>
              </a:p>
              <a:p>
                <a:pPr marL="338137" indent="0" algn="just">
                  <a:buNone/>
                </a:pPr>
                <a14:m>
                  <m:oMath xmlns:m="http://schemas.openxmlformats.org/officeDocument/2006/math">
                    <m:d>
                      <m:dPr>
                        <m:begChr m:val="{"/>
                        <m:endChr m:val="}"/>
                        <m:ctrlPr>
                          <a:rPr lang="es-ES_tradnl" sz="2600" i="1" dirty="0" smtClean="0">
                            <a:latin typeface="Cambria Math" panose="02040503050406030204" pitchFamily="18" charset="0"/>
                          </a:rPr>
                        </m:ctrlPr>
                      </m:dPr>
                      <m:e>
                        <m:r>
                          <a:rPr lang="es-ES_tradnl" sz="2600" i="1" dirty="0">
                            <a:latin typeface="Cambria Math" panose="02040503050406030204" pitchFamily="18" charset="0"/>
                          </a:rPr>
                          <m:t>𝐿𝑢𝑖𝑠</m:t>
                        </m:r>
                        <m:r>
                          <a:rPr lang="es-ES_tradnl" sz="2600" i="1" dirty="0">
                            <a:latin typeface="Cambria Math" panose="02040503050406030204" pitchFamily="18" charset="0"/>
                          </a:rPr>
                          <m:t> </m:t>
                        </m:r>
                        <m:r>
                          <a:rPr lang="es-ES_tradnl" sz="2600" i="1" dirty="0">
                            <a:latin typeface="Cambria Math" panose="02040503050406030204" pitchFamily="18" charset="0"/>
                          </a:rPr>
                          <m:t>𝑡𝑖𝑒𝑛𝑒</m:t>
                        </m:r>
                        <m:r>
                          <a:rPr lang="es-ES_tradnl" sz="2600" i="1" dirty="0">
                            <a:latin typeface="Cambria Math" panose="02040503050406030204" pitchFamily="18" charset="0"/>
                          </a:rPr>
                          <m:t> </m:t>
                        </m:r>
                        <m:r>
                          <a:rPr lang="es-ES_tradnl" sz="2600" i="1" dirty="0">
                            <a:latin typeface="Cambria Math" panose="02040503050406030204" pitchFamily="18" charset="0"/>
                          </a:rPr>
                          <m:t>h𝑎𝑚𝑏𝑟𝑒</m:t>
                        </m:r>
                        <m:r>
                          <a:rPr lang="es-ES" sz="2600" b="0" i="1" dirty="0" smtClean="0">
                            <a:latin typeface="Cambria Math" panose="02040503050406030204" pitchFamily="18" charset="0"/>
                          </a:rPr>
                          <m:t>,</m:t>
                        </m:r>
                        <m:r>
                          <a:rPr lang="es-ES_tradnl" sz="2600" i="1" dirty="0">
                            <a:latin typeface="Cambria Math" panose="02040503050406030204" pitchFamily="18" charset="0"/>
                          </a:rPr>
                          <m:t>𝐿𝑢𝑖𝑠</m:t>
                        </m:r>
                        <m:r>
                          <a:rPr lang="es-ES_tradnl" sz="2600" i="1" dirty="0">
                            <a:latin typeface="Cambria Math" panose="02040503050406030204" pitchFamily="18" charset="0"/>
                          </a:rPr>
                          <m:t> </m:t>
                        </m:r>
                        <m:r>
                          <a:rPr lang="es-ES_tradnl" sz="2600" i="1" dirty="0">
                            <a:latin typeface="Cambria Math" panose="02040503050406030204" pitchFamily="18" charset="0"/>
                          </a:rPr>
                          <m:t>𝑛𝑜</m:t>
                        </m:r>
                        <m:r>
                          <a:rPr lang="es-ES_tradnl" sz="2600" i="1" dirty="0">
                            <a:latin typeface="Cambria Math" panose="02040503050406030204" pitchFamily="18" charset="0"/>
                          </a:rPr>
                          <m:t> </m:t>
                        </m:r>
                        <m:r>
                          <a:rPr lang="es-ES_tradnl" sz="2600" i="1" dirty="0">
                            <a:latin typeface="Cambria Math" panose="02040503050406030204" pitchFamily="18" charset="0"/>
                          </a:rPr>
                          <m:t>𝑡𝑖𝑒𝑛𝑒</m:t>
                        </m:r>
                        <m:r>
                          <a:rPr lang="es-ES_tradnl" sz="2600" i="1" dirty="0">
                            <a:latin typeface="Cambria Math" panose="02040503050406030204" pitchFamily="18" charset="0"/>
                          </a:rPr>
                          <m:t> </m:t>
                        </m:r>
                        <m:r>
                          <a:rPr lang="es-ES_tradnl" sz="2600" i="1" dirty="0">
                            <a:latin typeface="Cambria Math" panose="02040503050406030204" pitchFamily="18" charset="0"/>
                          </a:rPr>
                          <m:t>h𝑎𝑚𝑏𝑟𝑒</m:t>
                        </m:r>
                      </m:e>
                    </m:d>
                  </m:oMath>
                </a14:m>
                <a:r>
                  <a:rPr lang="es-ES_tradnl" sz="2600" dirty="0"/>
                  <a:t>: conjunto </a:t>
                </a:r>
                <a:r>
                  <a:rPr lang="es-ES_tradnl" sz="2600" u="sng" dirty="0"/>
                  <a:t>				</a:t>
                </a:r>
                <a:r>
                  <a:rPr lang="es-ES_tradnl" sz="2600" dirty="0"/>
                  <a:t> de oraciones</a:t>
                </a:r>
              </a:p>
              <a:p>
                <a:pPr marL="338137" indent="0" algn="just">
                  <a:buNone/>
                </a:pPr>
                <a14:m>
                  <m:oMath xmlns:m="http://schemas.openxmlformats.org/officeDocument/2006/math">
                    <m:r>
                      <a:rPr lang="es-ES_tradnl" sz="2600" i="1" dirty="0" smtClean="0">
                        <a:latin typeface="Cambria Math" panose="02040503050406030204" pitchFamily="18" charset="0"/>
                      </a:rPr>
                      <m:t>𝐿𝑢𝑖𝑠</m:t>
                    </m:r>
                    <m:r>
                      <a:rPr lang="es-ES_tradnl" sz="2600" i="1" dirty="0" smtClean="0">
                        <a:latin typeface="Cambria Math" panose="02040503050406030204" pitchFamily="18" charset="0"/>
                      </a:rPr>
                      <m:t> </m:t>
                    </m:r>
                    <m:r>
                      <a:rPr lang="es-ES_tradnl" sz="2600" i="1" dirty="0" smtClean="0">
                        <a:latin typeface="Cambria Math" panose="02040503050406030204" pitchFamily="18" charset="0"/>
                      </a:rPr>
                      <m:t>𝑡𝑖𝑒𝑛𝑒</m:t>
                    </m:r>
                    <m:r>
                      <a:rPr lang="es-ES_tradnl" sz="2600" i="1" dirty="0" smtClean="0">
                        <a:latin typeface="Cambria Math" panose="02040503050406030204" pitchFamily="18" charset="0"/>
                      </a:rPr>
                      <m:t> </m:t>
                    </m:r>
                    <m:r>
                      <a:rPr lang="es-ES_tradnl" sz="2600" i="1" dirty="0" smtClean="0">
                        <a:latin typeface="Cambria Math" panose="02040503050406030204" pitchFamily="18" charset="0"/>
                      </a:rPr>
                      <m:t>h𝑎𝑚𝑏𝑟𝑒</m:t>
                    </m:r>
                  </m:oMath>
                </a14:m>
                <a:r>
                  <a:rPr lang="es-ES_tradnl" sz="2600" dirty="0"/>
                  <a:t>: oración </a:t>
                </a:r>
                <a:r>
                  <a:rPr lang="es-ES_tradnl" sz="2600" u="sng" dirty="0"/>
                  <a:t>				</a:t>
                </a:r>
                <a:endParaRPr lang="es-ES" sz="2600" i="1" dirty="0">
                  <a:latin typeface="Cambria Math" panose="02040503050406030204" pitchFamily="18" charset="0"/>
                </a:endParaRPr>
              </a:p>
              <a:p>
                <a:pPr marL="338137" indent="0" algn="just">
                  <a:buNone/>
                </a:pPr>
                <a14:m>
                  <m:oMath xmlns:m="http://schemas.openxmlformats.org/officeDocument/2006/math">
                    <m:r>
                      <a:rPr lang="es-ES_tradnl" sz="2600" i="1" dirty="0" smtClean="0">
                        <a:latin typeface="Cambria Math" panose="02040503050406030204" pitchFamily="18" charset="0"/>
                      </a:rPr>
                      <m:t>𝑁𝑒𝑦𝑚𝑎𝑟</m:t>
                    </m:r>
                    <m:r>
                      <a:rPr lang="es-ES_tradnl" sz="2600" i="1" dirty="0" smtClean="0">
                        <a:latin typeface="Cambria Math" panose="02040503050406030204" pitchFamily="18" charset="0"/>
                      </a:rPr>
                      <m:t> </m:t>
                    </m:r>
                    <m:r>
                      <a:rPr lang="es-ES_tradnl" sz="2600" i="1" dirty="0" smtClean="0">
                        <a:latin typeface="Cambria Math" panose="02040503050406030204" pitchFamily="18" charset="0"/>
                      </a:rPr>
                      <m:t>𝑛𝑜</m:t>
                    </m:r>
                    <m:r>
                      <a:rPr lang="es-ES_tradnl" sz="2600" i="1" dirty="0" smtClean="0">
                        <a:latin typeface="Cambria Math" panose="02040503050406030204" pitchFamily="18" charset="0"/>
                      </a:rPr>
                      <m:t> </m:t>
                    </m:r>
                    <m:r>
                      <a:rPr lang="es-ES_tradnl" sz="2600" i="1" dirty="0" smtClean="0">
                        <a:latin typeface="Cambria Math" panose="02040503050406030204" pitchFamily="18" charset="0"/>
                      </a:rPr>
                      <m:t>𝑒𝑠</m:t>
                    </m:r>
                    <m:r>
                      <a:rPr lang="es-ES_tradnl" sz="2600" i="1" dirty="0" smtClean="0">
                        <a:latin typeface="Cambria Math" panose="02040503050406030204" pitchFamily="18" charset="0"/>
                      </a:rPr>
                      <m:t> </m:t>
                    </m:r>
                    <m:r>
                      <a:rPr lang="es-ES_tradnl" sz="2600" i="1" dirty="0" smtClean="0">
                        <a:latin typeface="Cambria Math" panose="02040503050406030204" pitchFamily="18" charset="0"/>
                      </a:rPr>
                      <m:t>𝑁𝑒𝑦𝑚𝑎𝑟</m:t>
                    </m:r>
                  </m:oMath>
                </a14:m>
                <a:r>
                  <a:rPr lang="es-ES_tradnl" sz="2600" dirty="0"/>
                  <a:t>: oración </a:t>
                </a:r>
                <a:r>
                  <a:rPr lang="es-ES_tradnl" sz="2600" u="sng" dirty="0"/>
                  <a:t>				</a:t>
                </a:r>
                <a:endParaRPr lang="es-ES_tradnl" sz="2600" dirty="0"/>
              </a:p>
            </p:txBody>
          </p:sp>
        </mc:Choice>
        <mc:Fallback xmlns="">
          <p:sp>
            <p:nvSpPr>
              <p:cNvPr id="3" name="Marcador de contenido 2">
                <a:extLst>
                  <a:ext uri="{FF2B5EF4-FFF2-40B4-BE49-F238E27FC236}">
                    <a16:creationId xmlns:a16="http://schemas.microsoft.com/office/drawing/2014/main" id="{91EE2213-F660-E84A-A40A-010219CB1897}"/>
                  </a:ext>
                </a:extLst>
              </p:cNvPr>
              <p:cNvSpPr>
                <a:spLocks noGrp="1" noRot="1" noChangeAspect="1" noMove="1" noResize="1" noEditPoints="1" noAdjustHandles="1" noChangeArrowheads="1" noChangeShapeType="1" noTextEdit="1"/>
              </p:cNvSpPr>
              <p:nvPr>
                <p:ph idx="1"/>
              </p:nvPr>
            </p:nvSpPr>
            <p:spPr>
              <a:xfrm>
                <a:off x="285954" y="2735839"/>
                <a:ext cx="11609439" cy="3952240"/>
              </a:xfrm>
              <a:blipFill>
                <a:blip r:embed="rId2"/>
                <a:stretch>
                  <a:fillRect/>
                </a:stretch>
              </a:blipFill>
              <a:effectLst/>
            </p:spPr>
            <p:txBody>
              <a:bodyPr/>
              <a:lstStyle/>
              <a:p>
                <a:r>
                  <a:rPr lang="es-PE">
                    <a:noFill/>
                  </a:rPr>
                  <a:t> </a:t>
                </a:r>
              </a:p>
            </p:txBody>
          </p:sp>
        </mc:Fallback>
      </mc:AlternateContent>
    </p:spTree>
    <p:extLst>
      <p:ext uri="{BB962C8B-B14F-4D97-AF65-F5344CB8AC3E}">
        <p14:creationId xmlns:p14="http://schemas.microsoft.com/office/powerpoint/2010/main" val="89919935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EF2C2AD8-5640-A84B-9E58-C47053CE575C}"/>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Consecuencia lógica</a:t>
            </a:r>
          </a:p>
        </p:txBody>
      </p:sp>
      <p:sp>
        <p:nvSpPr>
          <p:cNvPr id="3" name="Marcador de contenido 2">
            <a:extLst>
              <a:ext uri="{FF2B5EF4-FFF2-40B4-BE49-F238E27FC236}">
                <a16:creationId xmlns:a16="http://schemas.microsoft.com/office/drawing/2014/main" id="{91EE2213-F660-E84A-A40A-010219CB1897}"/>
              </a:ext>
            </a:extLst>
          </p:cNvPr>
          <p:cNvSpPr>
            <a:spLocks noGrp="1"/>
          </p:cNvSpPr>
          <p:nvPr>
            <p:ph idx="1"/>
          </p:nvPr>
        </p:nvSpPr>
        <p:spPr>
          <a:xfrm>
            <a:off x="626830" y="2735839"/>
            <a:ext cx="10927687" cy="3952240"/>
          </a:xfrm>
          <a:effectLst/>
        </p:spPr>
        <p:txBody>
          <a:bodyPr anchor="ctr">
            <a:normAutofit lnSpcReduction="10000"/>
          </a:bodyPr>
          <a:lstStyle/>
          <a:p>
            <a:pPr marL="36900" indent="0" algn="just">
              <a:buNone/>
            </a:pPr>
            <a:r>
              <a:rPr lang="es-ES_tradnl" b="1" dirty="0"/>
              <a:t>Definición</a:t>
            </a:r>
          </a:p>
          <a:p>
            <a:pPr marL="36900" indent="0" algn="just">
              <a:buNone/>
            </a:pPr>
            <a:r>
              <a:rPr lang="es-ES_tradnl" dirty="0"/>
              <a:t>Un argumento se sigue por consecuencia lógica </a:t>
            </a:r>
            <a:r>
              <a:rPr lang="es-ES_tradnl" i="1" dirty="0" err="1"/>
              <a:t>sii</a:t>
            </a:r>
            <a:r>
              <a:rPr lang="es-ES_tradnl" i="1" dirty="0"/>
              <a:t> </a:t>
            </a:r>
            <a:r>
              <a:rPr lang="es-ES" b="1" dirty="0"/>
              <a:t>la forma lógica de su conclusión está presupuesta, según el sistema, en la forma lógica de sus premisas asumidas conjuntamente</a:t>
            </a:r>
            <a:r>
              <a:rPr lang="es-ES_tradnl" b="1" dirty="0"/>
              <a:t>.</a:t>
            </a:r>
            <a:endParaRPr lang="es-ES_tradnl" dirty="0"/>
          </a:p>
          <a:p>
            <a:pPr marL="36900" indent="0" algn="just">
              <a:buNone/>
            </a:pPr>
            <a:endParaRPr lang="es-ES_tradnl" i="1" dirty="0"/>
          </a:p>
          <a:p>
            <a:pPr marL="36900" indent="0" algn="just">
              <a:buNone/>
            </a:pPr>
            <a:r>
              <a:rPr lang="es-ES_tradnl" b="1" dirty="0"/>
              <a:t>Criterio intuitivo de consecuencia lógica</a:t>
            </a:r>
          </a:p>
          <a:p>
            <a:pPr marL="36900" indent="0" algn="just">
              <a:buNone/>
            </a:pPr>
            <a:r>
              <a:rPr lang="es-ES_tradnl" dirty="0"/>
              <a:t>Un argumento se sigue por consecuencia lógica </a:t>
            </a:r>
            <a:r>
              <a:rPr lang="es-ES_tradnl" i="1" dirty="0" err="1"/>
              <a:t>sii</a:t>
            </a:r>
            <a:r>
              <a:rPr lang="es-ES_tradnl" i="1" dirty="0"/>
              <a:t>, </a:t>
            </a:r>
            <a:r>
              <a:rPr lang="es-ES" b="1" dirty="0"/>
              <a:t>cuando se asume que sus premisas son efectivamente verdaderas, es imposible que su conclusión sea efectivamente falsa</a:t>
            </a:r>
            <a:r>
              <a:rPr lang="es-ES_tradnl" b="1" dirty="0"/>
              <a:t>. </a:t>
            </a:r>
          </a:p>
          <a:p>
            <a:pPr marL="36900" indent="0" algn="just">
              <a:buNone/>
            </a:pPr>
            <a:endParaRPr lang="es-ES_tradnl" dirty="0"/>
          </a:p>
          <a:p>
            <a:pPr marL="36900" indent="0" algn="just">
              <a:buNone/>
            </a:pPr>
            <a:r>
              <a:rPr lang="es-ES_tradnl" dirty="0"/>
              <a:t>Otro nombre para los argumentos que se siguen por consecuencia lógica: </a:t>
            </a:r>
            <a:r>
              <a:rPr lang="es-ES_tradnl" b="1" dirty="0"/>
              <a:t>argumentos válidos</a:t>
            </a:r>
            <a:r>
              <a:rPr lang="es-ES_tradnl" dirty="0"/>
              <a:t> </a:t>
            </a:r>
          </a:p>
        </p:txBody>
      </p:sp>
    </p:spTree>
    <p:extLst>
      <p:ext uri="{BB962C8B-B14F-4D97-AF65-F5344CB8AC3E}">
        <p14:creationId xmlns:p14="http://schemas.microsoft.com/office/powerpoint/2010/main" val="395671229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40603050505030304"/>
              <a:ea typeface="+mn-ea"/>
              <a:cs typeface="+mn-cs"/>
            </a:endParaRPr>
          </a:p>
        </p:txBody>
      </p:sp>
      <p:sp>
        <p:nvSpPr>
          <p:cNvPr id="2" name="Título 1">
            <a:extLst>
              <a:ext uri="{FF2B5EF4-FFF2-40B4-BE49-F238E27FC236}">
                <a16:creationId xmlns:a16="http://schemas.microsoft.com/office/drawing/2014/main" id="{EF2C2AD8-5640-A84B-9E58-C47053CE575C}"/>
              </a:ext>
            </a:extLst>
          </p:cNvPr>
          <p:cNvSpPr>
            <a:spLocks noGrp="1"/>
          </p:cNvSpPr>
          <p:nvPr>
            <p:ph type="title"/>
          </p:nvPr>
        </p:nvSpPr>
        <p:spPr>
          <a:xfrm>
            <a:off x="913794" y="741515"/>
            <a:ext cx="10353761" cy="1633340"/>
          </a:xfrm>
        </p:spPr>
        <p:txBody>
          <a:bodyPr>
            <a:normAutofit/>
          </a:bodyPr>
          <a:lstStyle/>
          <a:p>
            <a:r>
              <a:rPr lang="es-ES_tradnl" sz="4800" dirty="0">
                <a:solidFill>
                  <a:srgbClr val="FFFFFF"/>
                </a:solidFill>
              </a:rPr>
              <a:t>Consecuencia lógica</a:t>
            </a:r>
          </a:p>
        </p:txBody>
      </p:sp>
      <p:sp>
        <p:nvSpPr>
          <p:cNvPr id="3" name="Marcador de contenido 2">
            <a:extLst>
              <a:ext uri="{FF2B5EF4-FFF2-40B4-BE49-F238E27FC236}">
                <a16:creationId xmlns:a16="http://schemas.microsoft.com/office/drawing/2014/main" id="{91EE2213-F660-E84A-A40A-010219CB1897}"/>
              </a:ext>
            </a:extLst>
          </p:cNvPr>
          <p:cNvSpPr>
            <a:spLocks noGrp="1"/>
          </p:cNvSpPr>
          <p:nvPr>
            <p:ph idx="1"/>
          </p:nvPr>
        </p:nvSpPr>
        <p:spPr>
          <a:xfrm>
            <a:off x="626830" y="2735839"/>
            <a:ext cx="10927687" cy="3952240"/>
          </a:xfrm>
          <a:effectLst/>
        </p:spPr>
        <p:txBody>
          <a:bodyPr anchor="ctr">
            <a:normAutofit/>
          </a:bodyPr>
          <a:lstStyle/>
          <a:p>
            <a:pPr marL="36900" indent="0" algn="just">
              <a:buNone/>
            </a:pPr>
            <a:r>
              <a:rPr lang="es-ES_tradnl" sz="2400" b="1" dirty="0"/>
              <a:t>Caso especial: argumentos no hipotéticos</a:t>
            </a:r>
          </a:p>
          <a:p>
            <a:pPr marL="36900" indent="0" algn="just">
              <a:buNone/>
            </a:pPr>
            <a:r>
              <a:rPr lang="es-ES_tradnl" sz="2400" dirty="0"/>
              <a:t>Un argumento no hipotético se sigue por consecuencia lógica </a:t>
            </a:r>
            <a:r>
              <a:rPr lang="es-ES_tradnl" sz="2400" i="1" dirty="0" err="1"/>
              <a:t>sii</a:t>
            </a:r>
            <a:r>
              <a:rPr lang="es-ES_tradnl" sz="2400" dirty="0"/>
              <a:t> </a:t>
            </a:r>
            <a:r>
              <a:rPr lang="es-ES_tradnl" sz="2400" b="1" dirty="0"/>
              <a:t>su conclusión expresa una forma presupuesta en las todas las formas del sistema </a:t>
            </a:r>
            <a:r>
              <a:rPr lang="es-ES_tradnl" sz="2400" dirty="0"/>
              <a:t>o, según el criterio intuitivo, </a:t>
            </a:r>
            <a:r>
              <a:rPr lang="es-ES_tradnl" sz="2400" b="1" dirty="0"/>
              <a:t>es imposible que su conclusión sea efectivamente falsa.</a:t>
            </a:r>
            <a:r>
              <a:rPr lang="es-ES_tradnl" sz="2400" dirty="0"/>
              <a:t> </a:t>
            </a:r>
          </a:p>
          <a:p>
            <a:pPr marL="36900" indent="0" algn="just">
              <a:buNone/>
            </a:pPr>
            <a:endParaRPr lang="es-ES_tradnl" sz="2400" dirty="0"/>
          </a:p>
          <a:p>
            <a:pPr marL="36900" indent="0" algn="just">
              <a:buNone/>
            </a:pPr>
            <a:r>
              <a:rPr lang="es-ES_tradnl" sz="2400" dirty="0"/>
              <a:t>Un argumento no hipotético que se sigue por consecuencia lógica es simplemente una oración que se sigue por consecuencia lógica y se le llama </a:t>
            </a:r>
            <a:r>
              <a:rPr lang="es-ES_tradnl" sz="2400" b="1" dirty="0"/>
              <a:t>verdad lógica</a:t>
            </a:r>
            <a:r>
              <a:rPr lang="es-ES_tradnl" sz="2400" dirty="0"/>
              <a:t>.</a:t>
            </a:r>
          </a:p>
        </p:txBody>
      </p:sp>
    </p:spTree>
    <p:extLst>
      <p:ext uri="{BB962C8B-B14F-4D97-AF65-F5344CB8AC3E}">
        <p14:creationId xmlns:p14="http://schemas.microsoft.com/office/powerpoint/2010/main" val="68646208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301B27"/>
      </a:dk2>
      <a:lt2>
        <a:srgbClr val="F0F3F3"/>
      </a:lt2>
      <a:accent1>
        <a:srgbClr val="C3684D"/>
      </a:accent1>
      <a:accent2>
        <a:srgbClr val="B13B51"/>
      </a:accent2>
      <a:accent3>
        <a:srgbClr val="C34D94"/>
      </a:accent3>
      <a:accent4>
        <a:srgbClr val="AF3BB1"/>
      </a:accent4>
      <a:accent5>
        <a:srgbClr val="8F4DC3"/>
      </a:accent5>
      <a:accent6>
        <a:srgbClr val="4F3DB2"/>
      </a:accent6>
      <a:hlink>
        <a:srgbClr val="9C3FBF"/>
      </a:hlink>
      <a:folHlink>
        <a:srgbClr val="7F7F7F"/>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1</TotalTime>
  <Words>1946</Words>
  <Application>Microsoft Office PowerPoint</Application>
  <PresentationFormat>Panorámica</PresentationFormat>
  <Paragraphs>183</Paragraphs>
  <Slides>30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30</vt:i4>
      </vt:variant>
    </vt:vector>
  </HeadingPairs>
  <TitlesOfParts>
    <vt:vector size="34" baseType="lpstr">
      <vt:lpstr>Cambria Math</vt:lpstr>
      <vt:lpstr>Gill Sans MT</vt:lpstr>
      <vt:lpstr>Wingdings 2</vt:lpstr>
      <vt:lpstr>SlateVTI</vt:lpstr>
      <vt:lpstr>Presentación de PowerPoint</vt:lpstr>
      <vt:lpstr>Oraciones y argumentos</vt:lpstr>
      <vt:lpstr>Corrección material</vt:lpstr>
      <vt:lpstr>Corrección formal</vt:lpstr>
      <vt:lpstr>Consistencia lógica</vt:lpstr>
      <vt:lpstr>Consistencia lógica</vt:lpstr>
      <vt:lpstr>Cálculo intuitivo de consistencia lógica</vt:lpstr>
      <vt:lpstr>Consecuencia lógica</vt:lpstr>
      <vt:lpstr>Consecuencia lógica</vt:lpstr>
      <vt:lpstr>Cálculo intuitivo de consecuencia lógica</vt:lpstr>
      <vt:lpstr>Cálculo intuitivo de consecuencia lógica</vt:lpstr>
      <vt:lpstr>Cálculo intuitivo de consecuencia lógica</vt:lpstr>
      <vt:lpstr>Caso polémico de consecuencia lógica</vt:lpstr>
      <vt:lpstr>Formas y lenguajes formales</vt:lpstr>
      <vt:lpstr>Formas y lenguajes formales</vt:lpstr>
      <vt:lpstr>Propiedades formales</vt:lpstr>
      <vt:lpstr>Cálculo oracional</vt:lpstr>
      <vt:lpstr>Cálculo oracional</vt:lpstr>
      <vt:lpstr>Cálculo oracional</vt:lpstr>
      <vt:lpstr>Cálculo cuantificacional</vt:lpstr>
      <vt:lpstr>Cálculo cuantificacional</vt:lpstr>
      <vt:lpstr>Cálculo cuantificacional</vt:lpstr>
      <vt:lpstr>Presentación de PowerPoint</vt:lpstr>
      <vt:lpstr>Cálculo cuantificacional</vt:lpstr>
      <vt:lpstr>Lógica clásica y ciencias empíricas</vt:lpstr>
      <vt:lpstr>Lógica clásica y argumentación</vt:lpstr>
      <vt:lpstr>Lógica clásica y argumentación</vt:lpstr>
      <vt:lpstr>Lógicas no clásicas</vt:lpstr>
      <vt:lpstr>El mapa de las matemáticas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Raymond Ocampo Salazar</dc:creator>
  <cp:lastModifiedBy>Raymond Ocampo Salazar</cp:lastModifiedBy>
  <cp:revision>2</cp:revision>
  <dcterms:created xsi:type="dcterms:W3CDTF">2024-08-26T18:04:21Z</dcterms:created>
  <dcterms:modified xsi:type="dcterms:W3CDTF">2024-08-26T18:05:52Z</dcterms:modified>
</cp:coreProperties>
</file>